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9"/>
  </p:notesMasterIdLst>
  <p:sldIdLst>
    <p:sldId id="256" r:id="rId2"/>
    <p:sldId id="508" r:id="rId3"/>
    <p:sldId id="351" r:id="rId4"/>
    <p:sldId id="468" r:id="rId5"/>
    <p:sldId id="470" r:id="rId6"/>
    <p:sldId id="471" r:id="rId7"/>
    <p:sldId id="472" r:id="rId8"/>
    <p:sldId id="474" r:id="rId9"/>
    <p:sldId id="352" r:id="rId10"/>
    <p:sldId id="355" r:id="rId11"/>
    <p:sldId id="259" r:id="rId12"/>
    <p:sldId id="260" r:id="rId13"/>
    <p:sldId id="507" r:id="rId14"/>
    <p:sldId id="475" r:id="rId15"/>
    <p:sldId id="467" r:id="rId16"/>
    <p:sldId id="476" r:id="rId17"/>
    <p:sldId id="261" r:id="rId18"/>
    <p:sldId id="262" r:id="rId19"/>
    <p:sldId id="473" r:id="rId20"/>
    <p:sldId id="342" r:id="rId21"/>
    <p:sldId id="341" r:id="rId22"/>
    <p:sldId id="368" r:id="rId23"/>
    <p:sldId id="369" r:id="rId24"/>
    <p:sldId id="477" r:id="rId25"/>
    <p:sldId id="489" r:id="rId26"/>
    <p:sldId id="491" r:id="rId27"/>
    <p:sldId id="492" r:id="rId28"/>
    <p:sldId id="490" r:id="rId29"/>
    <p:sldId id="478" r:id="rId30"/>
    <p:sldId id="358" r:id="rId31"/>
    <p:sldId id="353" r:id="rId32"/>
    <p:sldId id="481" r:id="rId33"/>
    <p:sldId id="493" r:id="rId34"/>
    <p:sldId id="374" r:id="rId35"/>
    <p:sldId id="494" r:id="rId36"/>
    <p:sldId id="495" r:id="rId37"/>
    <p:sldId id="370" r:id="rId38"/>
    <p:sldId id="263" r:id="rId39"/>
    <p:sldId id="265" r:id="rId40"/>
    <p:sldId id="264" r:id="rId41"/>
    <p:sldId id="266" r:id="rId42"/>
    <p:sldId id="267" r:id="rId43"/>
    <p:sldId id="268" r:id="rId44"/>
    <p:sldId id="480" r:id="rId45"/>
    <p:sldId id="269" r:id="rId46"/>
    <p:sldId id="270" r:id="rId47"/>
    <p:sldId id="482" r:id="rId48"/>
    <p:sldId id="483" r:id="rId49"/>
    <p:sldId id="484" r:id="rId50"/>
    <p:sldId id="486" r:id="rId51"/>
    <p:sldId id="487" r:id="rId52"/>
    <p:sldId id="488" r:id="rId53"/>
    <p:sldId id="271" r:id="rId54"/>
    <p:sldId id="377" r:id="rId55"/>
    <p:sldId id="378" r:id="rId56"/>
    <p:sldId id="380" r:id="rId57"/>
    <p:sldId id="381" r:id="rId58"/>
    <p:sldId id="382" r:id="rId59"/>
    <p:sldId id="383" r:id="rId60"/>
    <p:sldId id="385" r:id="rId61"/>
    <p:sldId id="386" r:id="rId62"/>
    <p:sldId id="496" r:id="rId63"/>
    <p:sldId id="497" r:id="rId64"/>
    <p:sldId id="498" r:id="rId65"/>
    <p:sldId id="372" r:id="rId66"/>
    <p:sldId id="349" r:id="rId67"/>
    <p:sldId id="387" r:id="rId68"/>
    <p:sldId id="275" r:id="rId69"/>
    <p:sldId id="276" r:id="rId70"/>
    <p:sldId id="466" r:id="rId71"/>
    <p:sldId id="277" r:id="rId72"/>
    <p:sldId id="388" r:id="rId73"/>
    <p:sldId id="278" r:id="rId74"/>
    <p:sldId id="389" r:id="rId75"/>
    <p:sldId id="390" r:id="rId76"/>
    <p:sldId id="499" r:id="rId77"/>
    <p:sldId id="279" r:id="rId78"/>
    <p:sldId id="501" r:id="rId79"/>
    <p:sldId id="500" r:id="rId80"/>
    <p:sldId id="281" r:id="rId81"/>
    <p:sldId id="282" r:id="rId82"/>
    <p:sldId id="280" r:id="rId83"/>
    <p:sldId id="284" r:id="rId84"/>
    <p:sldId id="285" r:id="rId85"/>
    <p:sldId id="391" r:id="rId86"/>
    <p:sldId id="286" r:id="rId87"/>
    <p:sldId id="287" r:id="rId88"/>
    <p:sldId id="288" r:id="rId89"/>
    <p:sldId id="289" r:id="rId90"/>
    <p:sldId id="503" r:id="rId91"/>
    <p:sldId id="290" r:id="rId92"/>
    <p:sldId id="291" r:id="rId93"/>
    <p:sldId id="504" r:id="rId94"/>
    <p:sldId id="292" r:id="rId95"/>
    <p:sldId id="293" r:id="rId96"/>
    <p:sldId id="294" r:id="rId97"/>
    <p:sldId id="295" r:id="rId98"/>
    <p:sldId id="296" r:id="rId99"/>
    <p:sldId id="297" r:id="rId100"/>
    <p:sldId id="298" r:id="rId101"/>
    <p:sldId id="299" r:id="rId102"/>
    <p:sldId id="300" r:id="rId103"/>
    <p:sldId id="301" r:id="rId104"/>
    <p:sldId id="302" r:id="rId105"/>
    <p:sldId id="506" r:id="rId106"/>
    <p:sldId id="505" r:id="rId107"/>
    <p:sldId id="347" r:id="rId108"/>
    <p:sldId id="392" r:id="rId109"/>
    <p:sldId id="393" r:id="rId110"/>
    <p:sldId id="394" r:id="rId111"/>
    <p:sldId id="395" r:id="rId112"/>
    <p:sldId id="303" r:id="rId113"/>
    <p:sldId id="304" r:id="rId114"/>
    <p:sldId id="306" r:id="rId115"/>
    <p:sldId id="307" r:id="rId116"/>
    <p:sldId id="396" r:id="rId117"/>
    <p:sldId id="305" r:id="rId118"/>
    <p:sldId id="442" r:id="rId119"/>
    <p:sldId id="398" r:id="rId120"/>
    <p:sldId id="397" r:id="rId121"/>
    <p:sldId id="309" r:id="rId122"/>
    <p:sldId id="400" r:id="rId123"/>
    <p:sldId id="399" r:id="rId124"/>
    <p:sldId id="401" r:id="rId125"/>
    <p:sldId id="402" r:id="rId126"/>
    <p:sldId id="403" r:id="rId127"/>
    <p:sldId id="404" r:id="rId128"/>
    <p:sldId id="405" r:id="rId129"/>
    <p:sldId id="310" r:id="rId130"/>
    <p:sldId id="426" r:id="rId131"/>
    <p:sldId id="427" r:id="rId132"/>
    <p:sldId id="428" r:id="rId133"/>
    <p:sldId id="311" r:id="rId134"/>
    <p:sldId id="429" r:id="rId135"/>
    <p:sldId id="430" r:id="rId136"/>
    <p:sldId id="312" r:id="rId137"/>
    <p:sldId id="432" r:id="rId138"/>
    <p:sldId id="313" r:id="rId139"/>
    <p:sldId id="433" r:id="rId140"/>
    <p:sldId id="314" r:id="rId141"/>
    <p:sldId id="434" r:id="rId142"/>
    <p:sldId id="315" r:id="rId143"/>
    <p:sldId id="435" r:id="rId144"/>
    <p:sldId id="436" r:id="rId145"/>
    <p:sldId id="437" r:id="rId146"/>
    <p:sldId id="438" r:id="rId147"/>
    <p:sldId id="439" r:id="rId148"/>
    <p:sldId id="440" r:id="rId149"/>
    <p:sldId id="441" r:id="rId150"/>
    <p:sldId id="346" r:id="rId151"/>
    <p:sldId id="406" r:id="rId152"/>
    <p:sldId id="443" r:id="rId153"/>
    <p:sldId id="444" r:id="rId154"/>
    <p:sldId id="407" r:id="rId155"/>
    <p:sldId id="408" r:id="rId156"/>
    <p:sldId id="445" r:id="rId157"/>
    <p:sldId id="316" r:id="rId158"/>
    <p:sldId id="317" r:id="rId159"/>
    <p:sldId id="409" r:id="rId160"/>
    <p:sldId id="460" r:id="rId161"/>
    <p:sldId id="318" r:id="rId162"/>
    <p:sldId id="319" r:id="rId163"/>
    <p:sldId id="320" r:id="rId164"/>
    <p:sldId id="446" r:id="rId165"/>
    <p:sldId id="321" r:id="rId166"/>
    <p:sldId id="322" r:id="rId167"/>
    <p:sldId id="461" r:id="rId168"/>
    <p:sldId id="447" r:id="rId169"/>
    <p:sldId id="448" r:id="rId170"/>
    <p:sldId id="323" r:id="rId171"/>
    <p:sldId id="449" r:id="rId172"/>
    <p:sldId id="450" r:id="rId173"/>
    <p:sldId id="324" r:id="rId174"/>
    <p:sldId id="326" r:id="rId175"/>
    <p:sldId id="327" r:id="rId176"/>
    <p:sldId id="451" r:id="rId177"/>
    <p:sldId id="329" r:id="rId178"/>
    <p:sldId id="452" r:id="rId179"/>
    <p:sldId id="453" r:id="rId180"/>
    <p:sldId id="328" r:id="rId181"/>
    <p:sldId id="454" r:id="rId182"/>
    <p:sldId id="330" r:id="rId183"/>
    <p:sldId id="455" r:id="rId184"/>
    <p:sldId id="456" r:id="rId185"/>
    <p:sldId id="457" r:id="rId186"/>
    <p:sldId id="331" r:id="rId187"/>
    <p:sldId id="458" r:id="rId188"/>
    <p:sldId id="459" r:id="rId189"/>
    <p:sldId id="332" r:id="rId190"/>
    <p:sldId id="333" r:id="rId191"/>
    <p:sldId id="462" r:id="rId192"/>
    <p:sldId id="334" r:id="rId193"/>
    <p:sldId id="463" r:id="rId194"/>
    <p:sldId id="335" r:id="rId195"/>
    <p:sldId id="465" r:id="rId196"/>
    <p:sldId id="464" r:id="rId197"/>
    <p:sldId id="345" r:id="rId198"/>
    <p:sldId id="410" r:id="rId199"/>
    <p:sldId id="411" r:id="rId200"/>
    <p:sldId id="412" r:id="rId201"/>
    <p:sldId id="413" r:id="rId202"/>
    <p:sldId id="414" r:id="rId203"/>
    <p:sldId id="415" r:id="rId204"/>
    <p:sldId id="416" r:id="rId205"/>
    <p:sldId id="417" r:id="rId206"/>
    <p:sldId id="418" r:id="rId207"/>
    <p:sldId id="419" r:id="rId208"/>
    <p:sldId id="420" r:id="rId209"/>
    <p:sldId id="421" r:id="rId210"/>
    <p:sldId id="423" r:id="rId211"/>
    <p:sldId id="422" r:id="rId212"/>
    <p:sldId id="424" r:id="rId213"/>
    <p:sldId id="336" r:id="rId214"/>
    <p:sldId id="337" r:id="rId215"/>
    <p:sldId id="338" r:id="rId216"/>
    <p:sldId id="339" r:id="rId217"/>
    <p:sldId id="344" r:id="rId218"/>
  </p:sldIdLst>
  <p:sldSz cx="9144000" cy="6858000" type="screen4x3"/>
  <p:notesSz cx="9144000" cy="6858000"/>
  <p:photoAlbum layout="1picTitle"/>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varScale="1">
        <p:scale>
          <a:sx n="87" d="100"/>
          <a:sy n="87" d="100"/>
        </p:scale>
        <p:origin x="-1068"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4A78A88-7903-4266-A008-9DD7D6D7A3AF}" type="datetimeFigureOut">
              <a:rPr lang="fr-FR" smtClean="0"/>
              <a:pPr/>
              <a:t>20/03/2010</a:t>
            </a:fld>
            <a:endParaRPr lang="fr-FR"/>
          </a:p>
        </p:txBody>
      </p:sp>
      <p:sp>
        <p:nvSpPr>
          <p:cNvPr id="4" name="Espace réservé de l'image des diapositives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26771E3-F42B-435F-8C06-5D2E421FE0DD}" type="slidenum">
              <a:rPr lang="fr-FR" smtClean="0"/>
              <a:pPr/>
              <a:t>‹N°›</a:t>
            </a:fld>
            <a:endParaRPr lang="fr-FR"/>
          </a:p>
        </p:txBody>
      </p:sp>
    </p:spTree>
    <p:extLst>
      <p:ext uri="{BB962C8B-B14F-4D97-AF65-F5344CB8AC3E}">
        <p14:creationId xmlns:p14="http://schemas.microsoft.com/office/powerpoint/2010/main" val="76902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100</a:t>
            </a:fld>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101</a:t>
            </a:fld>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102</a:t>
            </a:fld>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103</a:t>
            </a:fld>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104</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105</a:t>
            </a:fld>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106</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107</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108</a:t>
            </a:fld>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109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110</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111</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112</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113</a:t>
            </a:fld>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114</a:t>
            </a:fld>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115</a:t>
            </a:fld>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116</a:t>
            </a:fld>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117</a:t>
            </a:fld>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118</a:t>
            </a:fld>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119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120</a:t>
            </a:fld>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121</a:t>
            </a:fld>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122</a:t>
            </a:fld>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123</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124</a:t>
            </a:fld>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125</a:t>
            </a:fld>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126</a:t>
            </a:fld>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127</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128</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129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a:t>
            </a:fld>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130</a:t>
            </a:fld>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131</a:t>
            </a:fld>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132</a:t>
            </a:fld>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133</a:t>
            </a:fld>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134</a:t>
            </a:fld>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135</a:t>
            </a:fld>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136</a:t>
            </a:fld>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137</a:t>
            </a:fld>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138</a:t>
            </a:fld>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139</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a:t>
            </a:fld>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140</a:t>
            </a:fld>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141</a:t>
            </a:fld>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142</a:t>
            </a:fld>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143</a:t>
            </a:fld>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144</a:t>
            </a:fld>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145</a:t>
            </a:fld>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146</a:t>
            </a:fld>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147</a:t>
            </a:fld>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148</a:t>
            </a:fld>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149</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a:t>
            </a:fld>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150</a:t>
            </a:fld>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151</a:t>
            </a:fld>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152</a:t>
            </a:fld>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153</a:t>
            </a:fld>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154</a:t>
            </a:fld>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155</a:t>
            </a:fld>
            <a:endParaRPr lang="fr-F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156</a:t>
            </a:fld>
            <a:endParaRPr lang="fr-F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157</a:t>
            </a:fld>
            <a:endParaRPr lang="fr-F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158</a:t>
            </a:fld>
            <a:endParaRPr lang="fr-F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159</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a:t>
            </a:fld>
            <a:endParaRPr lang="fr-F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160</a:t>
            </a:fld>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161</a:t>
            </a:fld>
            <a:endParaRPr lang="fr-F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162</a:t>
            </a:fld>
            <a:endParaRPr lang="fr-F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163</a:t>
            </a:fld>
            <a:endParaRPr lang="fr-F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164</a:t>
            </a:fld>
            <a:endParaRPr lang="fr-F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165</a:t>
            </a:fld>
            <a:endParaRPr lang="fr-F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166</a:t>
            </a:fld>
            <a:endParaRPr lang="fr-F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167</a:t>
            </a:fld>
            <a:endParaRPr lang="fr-F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168</a:t>
            </a:fld>
            <a:endParaRPr lang="fr-F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169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a:t>
            </a:fld>
            <a:endParaRPr lang="fr-F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170</a:t>
            </a:fld>
            <a:endParaRPr lang="fr-F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171</a:t>
            </a:fld>
            <a:endParaRPr lang="fr-F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172</a:t>
            </a:fld>
            <a:endParaRPr lang="fr-F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173</a:t>
            </a:fld>
            <a:endParaRPr lang="fr-F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174</a:t>
            </a:fld>
            <a:endParaRPr lang="fr-F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175</a:t>
            </a:fld>
            <a:endParaRPr lang="fr-F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176</a:t>
            </a:fld>
            <a:endParaRPr lang="fr-F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177</a:t>
            </a:fld>
            <a:endParaRPr lang="fr-F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178</a:t>
            </a:fld>
            <a:endParaRPr lang="fr-F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179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a:t>
            </a:fld>
            <a:endParaRPr lang="fr-F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180</a:t>
            </a:fld>
            <a:endParaRPr lang="fr-F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181</a:t>
            </a:fld>
            <a:endParaRPr lang="fr-F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182</a:t>
            </a:fld>
            <a:endParaRPr lang="fr-F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183</a:t>
            </a:fld>
            <a:endParaRPr lang="fr-F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184</a:t>
            </a:fld>
            <a:endParaRPr lang="fr-F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185</a:t>
            </a:fld>
            <a:endParaRPr lang="fr-F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186</a:t>
            </a:fld>
            <a:endParaRPr lang="fr-F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187</a:t>
            </a:fld>
            <a:endParaRPr lang="fr-F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188</a:t>
            </a:fld>
            <a:endParaRPr lang="fr-F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189</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a:t>
            </a:fld>
            <a:endParaRPr lang="fr-F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190</a:t>
            </a:fld>
            <a:endParaRPr lang="fr-F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191</a:t>
            </a:fld>
            <a:endParaRPr lang="fr-F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192</a:t>
            </a:fld>
            <a:endParaRPr lang="fr-F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193</a:t>
            </a:fld>
            <a:endParaRPr lang="fr-F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194</a:t>
            </a:fld>
            <a:endParaRPr lang="fr-F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195</a:t>
            </a:fld>
            <a:endParaRPr lang="fr-F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196</a:t>
            </a:fld>
            <a:endParaRPr lang="fr-F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197</a:t>
            </a:fld>
            <a:endParaRPr lang="fr-F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198</a:t>
            </a:fld>
            <a:endParaRPr lang="fr-F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199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a:t>
            </a:fld>
            <a:endParaRPr lang="fr-F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200</a:t>
            </a:fld>
            <a:endParaRPr lang="fr-F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201</a:t>
            </a:fld>
            <a:endParaRPr lang="fr-F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202</a:t>
            </a:fld>
            <a:endParaRPr lang="fr-F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203</a:t>
            </a:fld>
            <a:endParaRPr lang="fr-F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204</a:t>
            </a:fld>
            <a:endParaRPr lang="fr-F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205</a:t>
            </a:fld>
            <a:endParaRPr lang="fr-F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206</a:t>
            </a:fld>
            <a:endParaRPr lang="fr-F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207</a:t>
            </a:fld>
            <a:endParaRPr lang="fr-F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208</a:t>
            </a:fld>
            <a:endParaRPr lang="fr-F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209</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a:t>
            </a:fld>
            <a:endParaRPr lang="fr-F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210</a:t>
            </a:fld>
            <a:endParaRPr lang="fr-F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211</a:t>
            </a:fld>
            <a:endParaRPr lang="fr-F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212</a:t>
            </a:fld>
            <a:endParaRPr lang="fr-F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213</a:t>
            </a:fld>
            <a:endParaRPr lang="fr-F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214</a:t>
            </a:fld>
            <a:endParaRPr lang="fr-F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215</a:t>
            </a:fld>
            <a:endParaRPr lang="fr-F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216</a:t>
            </a:fld>
            <a:endParaRPr lang="fr-F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217</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79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80</a:t>
            </a:fld>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81</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82</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84</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85</a:t>
            </a:fld>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86</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87</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88</a:t>
            </a:fld>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89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90</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93</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94</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96</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97</a:t>
            </a:fld>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98</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6771E3-F42B-435F-8C06-5D2E421FE0DD}" type="slidenum">
              <a:rPr lang="fr-FR" smtClean="0"/>
              <a:pPr/>
              <a:t>99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xmlns:mc="http://schemas.openxmlformats.org/markup-compatibility/2006" xmlns:a14="http://schemas.microsoft.com/office/drawing/2010/main" val="000000" mc:Ignorable="">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xmlns:mc="http://schemas.openxmlformats.org/markup-compatibility/2006" xmlns:a14="http://schemas.microsoft.com/office/drawing/2010/main" val="000000" mc:Ignorable="">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942227-922B-46C8-96D4-C5DBF21EAA4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xmlns:mc="http://schemas.openxmlformats.org/markup-compatibility/2006" xmlns:a14="http://schemas.microsoft.com/office/drawing/2010/main" val="FFFFFF" mc:Ignorable=""/>
          </a:solidFill>
          <a:ln w="3175" cap="rnd" cmpd="sng" algn="ctr">
            <a:solidFill>
              <a:srgbClr xmlns:mc="http://schemas.openxmlformats.org/markup-compatibility/2006" xmlns:a14="http://schemas.microsoft.com/office/drawing/2010/main" val="C0C0C0" mc:Ignorable=""/>
            </a:solidFill>
            <a:prstDash val="solid"/>
          </a:ln>
          <a:effectLst>
            <a:outerShdw blurRad="63500" dist="38500" dir="7500000" sx="98500" sy="100080" kx="100000" algn="tl" rotWithShape="0">
              <a:srgbClr xmlns:mc="http://schemas.openxmlformats.org/markup-compatibility/2006" xmlns:a14="http://schemas.microsoft.com/office/drawing/2010/main" val="000000" mc:Ignorable="">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xmlns:mc="http://schemas.openxmlformats.org/markup-compatibility/2006" xmlns:a14="http://schemas.microsoft.com/office/drawing/2010/main" val="FFFFFF" mc:Ignorable=""/>
          </a:solidFill>
          <a:ln w="12700" cap="flat" cmpd="sng" algn="ctr">
            <a:solidFill>
              <a:srgbClr xmlns:mc="http://schemas.openxmlformats.org/markup-compatibility/2006" xmlns:a14="http://schemas.microsoft.com/office/drawing/2010/main" val="FFFFFF" mc:Ignorable=""/>
            </a:solidFill>
            <a:prstDash val="solid"/>
            <a:bevel/>
          </a:ln>
          <a:effectLst>
            <a:outerShdw blurRad="19685" dist="6350" dir="12900000" algn="tl" rotWithShape="0">
              <a:srgbClr xmlns:mc="http://schemas.openxmlformats.org/markup-compatibility/2006" xmlns:a14="http://schemas.microsoft.com/office/drawing/2010/main" val="000000" mc:Ignorable="">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CED0838B-8590-4500-B97D-0D45D2AD0D42}" type="datetimeFigureOut">
              <a:rPr lang="fr-FR" smtClean="0"/>
              <a:pPr/>
              <a:t>20/03/2010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19942227-922B-46C8-96D4-C5DBF21EAA48}"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xmlns:mc="http://schemas.openxmlformats.org/markup-compatibility/2006" xmlns:a14="http://schemas.microsoft.com/office/drawing/2010/main" val="C0C0C0" mc:Ignorable=""/>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ED0838B-8590-4500-B97D-0D45D2AD0D42}" type="datetimeFigureOut">
              <a:rPr lang="fr-FR" smtClean="0"/>
              <a:pPr/>
              <a:t>20/03/2010</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9942227-922B-46C8-96D4-C5DBF21EAA48}"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1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Prothèse implantaire</a:t>
            </a:r>
            <a:endParaRPr lang="fr-FR" dirty="0"/>
          </a:p>
        </p:txBody>
      </p:sp>
      <p:sp>
        <p:nvSpPr>
          <p:cNvPr id="3" name="Sous-titre 2"/>
          <p:cNvSpPr>
            <a:spLocks noGrp="1"/>
          </p:cNvSpPr>
          <p:nvPr>
            <p:ph type="subTitle" idx="1"/>
          </p:nvPr>
        </p:nvSpPr>
        <p:spPr/>
        <p:txBody>
          <a:bodyPr/>
          <a:lstStyle/>
          <a:p>
            <a:r>
              <a:rPr lang="fr-FR" smtClean="0"/>
              <a:t>Robert Gauthier</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endParaRPr lang="fr-FR" dirty="0"/>
          </a:p>
        </p:txBody>
      </p:sp>
      <p:sp>
        <p:nvSpPr>
          <p:cNvPr id="3" name="Espace réservé du contenu 2"/>
          <p:cNvSpPr>
            <a:spLocks noGrp="1"/>
          </p:cNvSpPr>
          <p:nvPr>
            <p:ph idx="1"/>
          </p:nvPr>
        </p:nvSpPr>
        <p:spPr/>
        <p:txBody>
          <a:bodyPr/>
          <a:lstStyle/>
          <a:p>
            <a:r>
              <a:rPr lang="fr-FR" b="1" u="sng" cap="all" dirty="0" smtClean="0"/>
              <a:t>Au niveau antérieur</a:t>
            </a:r>
          </a:p>
          <a:p>
            <a:pPr>
              <a:buNone/>
            </a:pPr>
            <a:r>
              <a:rPr lang="fr-FR" dirty="0" smtClean="0"/>
              <a:t>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Ancrage de STEIGER</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r>
              <a:rPr lang="fr-FR" kern="50" dirty="0" smtClean="0">
                <a:latin typeface="Thorndale"/>
                <a:ea typeface="Andale Sans UI"/>
                <a:cs typeface="Times New Roman"/>
              </a:rPr>
              <a:t>Le couteau du </a:t>
            </a:r>
            <a:r>
              <a:rPr lang="fr-FR" kern="50" dirty="0" err="1" smtClean="0">
                <a:latin typeface="Thorndale"/>
                <a:ea typeface="Andale Sans UI"/>
                <a:cs typeface="Times New Roman"/>
              </a:rPr>
              <a:t>parallélisateur</a:t>
            </a:r>
            <a:r>
              <a:rPr lang="fr-FR" kern="50" dirty="0" smtClean="0">
                <a:latin typeface="Thorndale"/>
                <a:ea typeface="Andale Sans UI"/>
                <a:cs typeface="Times New Roman"/>
              </a:rPr>
              <a:t> confectionne une glissière ayant une forme de queue d'aronde et une slice parallèle à l'autre partie de la prothèse dans la cire de la future couronne.</a:t>
            </a:r>
          </a:p>
          <a:p>
            <a:endParaRPr lang="fr-FR" dirty="0"/>
          </a:p>
        </p:txBody>
      </p:sp>
      <p:pic>
        <p:nvPicPr>
          <p:cNvPr id="3" name="Image 2" descr="DSC03576.JPG"/>
          <p:cNvPicPr>
            <a:picLocks noGrp="1" noChangeAspect="1"/>
          </p:cNvPicPr>
          <p:nvPr isPhoto="1"/>
        </p:nvPicPr>
        <p:blipFill>
          <a:blip r:embed="rId3">
            <a:lum/>
          </a:blip>
          <a:stretch>
            <a:fillRect/>
          </a:stretch>
        </p:blipFill>
        <p:spPr>
          <a:xfrm>
            <a:off x="500034" y="2071678"/>
            <a:ext cx="4000528" cy="41434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Système de SANDHAUS</a:t>
            </a:r>
            <a:endParaRPr lang="fr-FR" dirty="0"/>
          </a:p>
        </p:txBody>
      </p:sp>
      <p:sp>
        <p:nvSpPr>
          <p:cNvPr id="5" name="Espace réservé du contenu 4"/>
          <p:cNvSpPr>
            <a:spLocks noGrp="1"/>
          </p:cNvSpPr>
          <p:nvPr>
            <p:ph sz="half" idx="1"/>
          </p:nvPr>
        </p:nvSpPr>
        <p:spPr>
          <a:xfrm>
            <a:off x="457200" y="1920085"/>
            <a:ext cx="5329246" cy="4434840"/>
          </a:xfrm>
        </p:spPr>
        <p:txBody>
          <a:bodyPr/>
          <a:lstStyle/>
          <a:p>
            <a:endParaRPr lang="fr-FR" dirty="0"/>
          </a:p>
        </p:txBody>
      </p:sp>
      <p:sp>
        <p:nvSpPr>
          <p:cNvPr id="6" name="Espace réservé du contenu 5"/>
          <p:cNvSpPr>
            <a:spLocks noGrp="1"/>
          </p:cNvSpPr>
          <p:nvPr>
            <p:ph sz="half" idx="2"/>
          </p:nvPr>
        </p:nvSpPr>
        <p:spPr>
          <a:xfrm>
            <a:off x="6286512" y="1920085"/>
            <a:ext cx="2400288" cy="4434840"/>
          </a:xfrm>
        </p:spPr>
        <p:txBody>
          <a:bodyPr/>
          <a:lstStyle/>
          <a:p>
            <a:r>
              <a:rPr lang="fr-FR" kern="50" dirty="0" smtClean="0">
                <a:latin typeface="Thorndale"/>
                <a:ea typeface="Andale Sans UI"/>
                <a:cs typeface="Times New Roman"/>
              </a:rPr>
              <a:t>L'implant TCS ou </a:t>
            </a:r>
            <a:r>
              <a:rPr lang="fr-FR" kern="50" dirty="0" err="1" smtClean="0">
                <a:latin typeface="Thorndale"/>
                <a:ea typeface="Andale Sans UI"/>
                <a:cs typeface="Times New Roman"/>
              </a:rPr>
              <a:t>Transfixation</a:t>
            </a:r>
            <a:r>
              <a:rPr lang="fr-FR" kern="50" dirty="0" smtClean="0">
                <a:latin typeface="Thorndale"/>
                <a:ea typeface="Andale Sans UI"/>
                <a:cs typeface="Times New Roman"/>
              </a:rPr>
              <a:t> </a:t>
            </a:r>
            <a:r>
              <a:rPr lang="fr-FR" kern="50" dirty="0" err="1" smtClean="0">
                <a:latin typeface="Thorndale"/>
                <a:ea typeface="Andale Sans UI"/>
                <a:cs typeface="Times New Roman"/>
              </a:rPr>
              <a:t>transcorticale</a:t>
            </a:r>
            <a:r>
              <a:rPr lang="fr-FR" kern="50" dirty="0" smtClean="0">
                <a:latin typeface="Thorndale"/>
                <a:ea typeface="Andale Sans UI"/>
                <a:cs typeface="Times New Roman"/>
              </a:rPr>
              <a:t> stabilisatrice est en zirconium</a:t>
            </a:r>
            <a:endParaRPr lang="fr-FR" dirty="0"/>
          </a:p>
        </p:txBody>
      </p:sp>
      <p:pic>
        <p:nvPicPr>
          <p:cNvPr id="3" name="Image 2" descr="DSC03577.JPG"/>
          <p:cNvPicPr>
            <a:picLocks noGrp="1" noChangeAspect="1"/>
          </p:cNvPicPr>
          <p:nvPr isPhoto="1"/>
        </p:nvPicPr>
        <p:blipFill>
          <a:blip r:embed="rId3">
            <a:lum/>
          </a:blip>
          <a:stretch>
            <a:fillRect/>
          </a:stretch>
        </p:blipFill>
        <p:spPr>
          <a:xfrm>
            <a:off x="500034" y="2071678"/>
            <a:ext cx="5170973" cy="430677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5114932" cy="4434840"/>
          </a:xfrm>
        </p:spPr>
        <p:txBody>
          <a:bodyPr/>
          <a:lstStyle/>
          <a:p>
            <a:endParaRPr lang="fr-FR" dirty="0"/>
          </a:p>
        </p:txBody>
      </p:sp>
      <p:sp>
        <p:nvSpPr>
          <p:cNvPr id="6" name="Espace réservé du contenu 5"/>
          <p:cNvSpPr>
            <a:spLocks noGrp="1"/>
          </p:cNvSpPr>
          <p:nvPr>
            <p:ph sz="half" idx="2"/>
          </p:nvPr>
        </p:nvSpPr>
        <p:spPr>
          <a:xfrm>
            <a:off x="5715008" y="1920085"/>
            <a:ext cx="2971792" cy="4434840"/>
          </a:xfrm>
        </p:spPr>
        <p:txBody>
          <a:bodyPr/>
          <a:lstStyle/>
          <a:p>
            <a:pPr marL="449580">
              <a:spcAft>
                <a:spcPts val="0"/>
              </a:spcAft>
            </a:pPr>
            <a:r>
              <a:rPr lang="fr-FR" kern="50" dirty="0" smtClean="0">
                <a:latin typeface="Thorndale"/>
                <a:ea typeface="Andale Sans UI"/>
                <a:cs typeface="Times New Roman"/>
              </a:rPr>
              <a:t>La </a:t>
            </a:r>
            <a:r>
              <a:rPr lang="fr-FR" kern="50" dirty="0" err="1" smtClean="0">
                <a:latin typeface="Thorndale"/>
                <a:ea typeface="Andale Sans UI"/>
                <a:cs typeface="Times New Roman"/>
              </a:rPr>
              <a:t>suprastructure</a:t>
            </a:r>
            <a:r>
              <a:rPr lang="fr-FR" kern="50" dirty="0" smtClean="0">
                <a:latin typeface="Thorndale"/>
                <a:ea typeface="Andale Sans UI"/>
                <a:cs typeface="Times New Roman"/>
              </a:rPr>
              <a:t> est réalisée.</a:t>
            </a:r>
          </a:p>
          <a:p>
            <a:pPr marL="449580">
              <a:spcAft>
                <a:spcPts val="0"/>
              </a:spcAft>
            </a:pPr>
            <a:endParaRPr lang="fr-FR" kern="50" dirty="0" smtClean="0">
              <a:latin typeface="Thorndale"/>
              <a:ea typeface="Andale Sans UI"/>
              <a:cs typeface="Times New Roman"/>
            </a:endParaRPr>
          </a:p>
          <a:p>
            <a:pPr marL="449580">
              <a:spcAft>
                <a:spcPts val="0"/>
              </a:spcAft>
            </a:pPr>
            <a:r>
              <a:rPr lang="fr-FR" kern="50" dirty="0" smtClean="0">
                <a:latin typeface="Thorndale"/>
                <a:ea typeface="Andale Sans UI"/>
                <a:cs typeface="Times New Roman"/>
              </a:rPr>
              <a:t>Le forage de l'implant s'effectue à travers la prothèse</a:t>
            </a:r>
          </a:p>
          <a:p>
            <a:endParaRPr lang="fr-FR" dirty="0"/>
          </a:p>
        </p:txBody>
      </p:sp>
      <p:pic>
        <p:nvPicPr>
          <p:cNvPr id="3" name="Image 2" descr="DSC03578.JPG"/>
          <p:cNvPicPr>
            <a:picLocks noGrp="1" noChangeAspect="1"/>
          </p:cNvPicPr>
          <p:nvPr isPhoto="1"/>
        </p:nvPicPr>
        <p:blipFill>
          <a:blip r:embed="rId3">
            <a:lum/>
          </a:blip>
          <a:stretch>
            <a:fillRect/>
          </a:stretch>
        </p:blipFill>
        <p:spPr>
          <a:xfrm>
            <a:off x="500034" y="2500306"/>
            <a:ext cx="5104982" cy="382905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3829048" cy="4434840"/>
          </a:xfrm>
        </p:spPr>
        <p:txBody>
          <a:bodyPr>
            <a:normAutofit/>
          </a:bodyPr>
          <a:lstStyle/>
          <a:p>
            <a:endParaRPr lang="fr-FR" dirty="0"/>
          </a:p>
        </p:txBody>
      </p:sp>
      <p:sp>
        <p:nvSpPr>
          <p:cNvPr id="6" name="Espace réservé du contenu 5"/>
          <p:cNvSpPr>
            <a:spLocks noGrp="1"/>
          </p:cNvSpPr>
          <p:nvPr>
            <p:ph sz="half" idx="2"/>
          </p:nvPr>
        </p:nvSpPr>
        <p:spPr>
          <a:xfrm>
            <a:off x="4429124" y="1920085"/>
            <a:ext cx="4257676" cy="4434840"/>
          </a:xfrm>
        </p:spPr>
        <p:txBody>
          <a:bodyPr>
            <a:normAutofit/>
          </a:bodyPr>
          <a:lstStyle/>
          <a:p>
            <a:r>
              <a:rPr lang="fr-FR" kern="50" dirty="0" smtClean="0">
                <a:latin typeface="Thorndale"/>
                <a:ea typeface="Andale Sans UI"/>
                <a:cs typeface="Times New Roman"/>
              </a:rPr>
              <a:t>L'implant est poussé dans son alvéole</a:t>
            </a:r>
          </a:p>
          <a:p>
            <a:r>
              <a:rPr lang="fr-FR" kern="50" dirty="0" smtClean="0">
                <a:latin typeface="Thorndale"/>
                <a:ea typeface="Andale Sans UI"/>
                <a:cs typeface="Times New Roman"/>
              </a:rPr>
              <a:t>Après cicatrisation totale (soit quatre semaines environ), la </a:t>
            </a:r>
            <a:r>
              <a:rPr lang="fr-FR" kern="50" dirty="0" err="1" smtClean="0">
                <a:latin typeface="Thorndale"/>
                <a:ea typeface="Andale Sans UI"/>
                <a:cs typeface="Times New Roman"/>
              </a:rPr>
              <a:t>suprastructure</a:t>
            </a:r>
            <a:r>
              <a:rPr lang="fr-FR" kern="50" dirty="0" smtClean="0">
                <a:latin typeface="Thorndale"/>
                <a:ea typeface="Andale Sans UI"/>
                <a:cs typeface="Times New Roman"/>
              </a:rPr>
              <a:t> prothétique est scellée ou vissée dans l'"</a:t>
            </a:r>
            <a:r>
              <a:rPr lang="fr-FR" kern="50" dirty="0" err="1" smtClean="0">
                <a:latin typeface="Thorndale"/>
                <a:ea typeface="Andale Sans UI"/>
                <a:cs typeface="Times New Roman"/>
              </a:rPr>
              <a:t>holoprothèse</a:t>
            </a:r>
            <a:r>
              <a:rPr lang="fr-FR" kern="50" dirty="0" smtClean="0">
                <a:latin typeface="Thorndale"/>
                <a:ea typeface="Andale Sans UI"/>
                <a:cs typeface="Times New Roman"/>
              </a:rPr>
              <a:t>".</a:t>
            </a:r>
          </a:p>
          <a:p>
            <a:endParaRPr lang="fr-FR" dirty="0"/>
          </a:p>
        </p:txBody>
      </p:sp>
      <p:pic>
        <p:nvPicPr>
          <p:cNvPr id="3" name="Image 2" descr="DSC03579.JPG"/>
          <p:cNvPicPr>
            <a:picLocks noGrp="1" noChangeAspect="1"/>
          </p:cNvPicPr>
          <p:nvPr isPhoto="1"/>
        </p:nvPicPr>
        <p:blipFill>
          <a:blip r:embed="rId3">
            <a:lum/>
          </a:blip>
          <a:srcRect l="19270" r="6612" b="5137"/>
          <a:stretch>
            <a:fillRect/>
          </a:stretch>
        </p:blipFill>
        <p:spPr>
          <a:xfrm>
            <a:off x="428596" y="2571744"/>
            <a:ext cx="3571900" cy="34290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5257808" cy="4434840"/>
          </a:xfrm>
        </p:spPr>
        <p:txBody>
          <a:bodyPr/>
          <a:lstStyle/>
          <a:p>
            <a:endParaRPr lang="fr-FR" dirty="0"/>
          </a:p>
        </p:txBody>
      </p:sp>
      <p:sp>
        <p:nvSpPr>
          <p:cNvPr id="6" name="Espace réservé du contenu 5"/>
          <p:cNvSpPr>
            <a:spLocks noGrp="1"/>
          </p:cNvSpPr>
          <p:nvPr>
            <p:ph sz="half" idx="2"/>
          </p:nvPr>
        </p:nvSpPr>
        <p:spPr>
          <a:xfrm>
            <a:off x="6286512" y="1920085"/>
            <a:ext cx="2400288" cy="4434840"/>
          </a:xfrm>
        </p:spPr>
        <p:txBody>
          <a:bodyPr/>
          <a:lstStyle/>
          <a:p>
            <a:r>
              <a:rPr lang="fr-FR" dirty="0" smtClean="0"/>
              <a:t>Synoptique de SANDHAUS selon SANDHAUS</a:t>
            </a:r>
            <a:endParaRPr lang="fr-FR" dirty="0"/>
          </a:p>
        </p:txBody>
      </p:sp>
      <p:pic>
        <p:nvPicPr>
          <p:cNvPr id="3" name="Image 2" descr="DSC03580.JPG"/>
          <p:cNvPicPr>
            <a:picLocks noGrp="1" noChangeAspect="1"/>
          </p:cNvPicPr>
          <p:nvPr isPhoto="1"/>
        </p:nvPicPr>
        <p:blipFill>
          <a:blip r:embed="rId3">
            <a:lum/>
          </a:blip>
          <a:srcRect r="1351" b="15322"/>
          <a:stretch>
            <a:fillRect/>
          </a:stretch>
        </p:blipFill>
        <p:spPr>
          <a:xfrm>
            <a:off x="357158" y="2500306"/>
            <a:ext cx="5214974" cy="335758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Adaptation des principes de parallélisme aux implants</a:t>
            </a:r>
            <a:endParaRPr lang="fr-FR" dirty="0"/>
          </a:p>
        </p:txBody>
      </p:sp>
      <p:sp>
        <p:nvSpPr>
          <p:cNvPr id="3" name="Espace réservé du contenu 2"/>
          <p:cNvSpPr>
            <a:spLocks noGrp="1"/>
          </p:cNvSpPr>
          <p:nvPr>
            <p:ph idx="1"/>
          </p:nvPr>
        </p:nvSpPr>
        <p:spPr/>
        <p:txBody>
          <a:bodyPr/>
          <a:lstStyle/>
          <a:p>
            <a:r>
              <a:rPr lang="fr-FR" dirty="0" smtClean="0"/>
              <a:t>D ’une manière générale et autant que faire ce peut, il ne faut pas qu’une prothèse relie implant et dent naturelle.</a:t>
            </a:r>
          </a:p>
          <a:p>
            <a:endParaRPr lang="fr-FR" dirty="0" smtClean="0"/>
          </a:p>
          <a:p>
            <a:r>
              <a:rPr lang="fr-FR" kern="50" dirty="0" smtClean="0">
                <a:latin typeface="Thorndale"/>
                <a:ea typeface="Andale Sans UI"/>
                <a:cs typeface="Times New Roman"/>
              </a:rPr>
              <a:t>La prothèse supra-implantaire offre toutes les possibilités de trouver un axe d'insertion entre tous les implants</a:t>
            </a:r>
            <a:endParaRPr lang="fr-F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1800" dirty="0" smtClean="0"/>
              <a:t>Dans le cas de prothèse prenant appui sur des implants et des dents naturelles</a:t>
            </a:r>
            <a:endParaRPr lang="fr-FR" sz="1800" dirty="0"/>
          </a:p>
        </p:txBody>
      </p:sp>
      <p:sp>
        <p:nvSpPr>
          <p:cNvPr id="6" name="Espace réservé du contenu 5"/>
          <p:cNvSpPr>
            <a:spLocks noGrp="1"/>
          </p:cNvSpPr>
          <p:nvPr>
            <p:ph idx="1"/>
          </p:nvPr>
        </p:nvSpPr>
        <p:spPr/>
        <p:txBody>
          <a:bodyPr>
            <a:normAutofit lnSpcReduction="10000"/>
          </a:bodyPr>
          <a:lstStyle/>
          <a:p>
            <a:pPr>
              <a:spcAft>
                <a:spcPts val="0"/>
              </a:spcAft>
            </a:pPr>
            <a:r>
              <a:rPr lang="fr-FR" kern="50" dirty="0" smtClean="0">
                <a:latin typeface="Thorndale"/>
                <a:ea typeface="Andale Sans UI"/>
                <a:cs typeface="Times New Roman"/>
              </a:rPr>
              <a:t>Il ne peut y avoir de modifications des six principes dans leur ensemble, mais seulement une discussion, au niveau du quatrième principe à propos de l'axe d'insertion.</a:t>
            </a:r>
          </a:p>
          <a:p>
            <a:pPr>
              <a:spcAft>
                <a:spcPts val="0"/>
              </a:spcAft>
            </a:pPr>
            <a:r>
              <a:rPr lang="fr-FR" kern="50" dirty="0" smtClean="0">
                <a:latin typeface="Thorndale"/>
                <a:ea typeface="Andale Sans UI"/>
                <a:cs typeface="Times New Roman"/>
              </a:rPr>
              <a:t>Devons-nous modifier l'axe général d'insertion de la prothèse en fonction de l'implant dentaire?</a:t>
            </a:r>
          </a:p>
          <a:p>
            <a:pPr>
              <a:spcAft>
                <a:spcPts val="0"/>
              </a:spcAft>
            </a:pPr>
            <a:r>
              <a:rPr lang="fr-FR" kern="50" dirty="0" smtClean="0">
                <a:latin typeface="Thorndale"/>
                <a:ea typeface="Andale Sans UI"/>
                <a:cs typeface="Times New Roman"/>
              </a:rPr>
              <a:t>Il faut déterminer les éléments les plus forts, les plus sûrs </a:t>
            </a:r>
          </a:p>
          <a:p>
            <a:pPr lvl="1"/>
            <a:r>
              <a:rPr lang="fr-FR" kern="50" dirty="0" smtClean="0">
                <a:latin typeface="Thorndale"/>
                <a:ea typeface="Andale Sans UI"/>
                <a:cs typeface="Times New Roman"/>
              </a:rPr>
              <a:t>Les implants?</a:t>
            </a:r>
          </a:p>
          <a:p>
            <a:pPr lvl="1"/>
            <a:r>
              <a:rPr lang="fr-FR" kern="50" dirty="0" smtClean="0">
                <a:latin typeface="Thorndale"/>
                <a:ea typeface="Andale Sans UI"/>
                <a:cs typeface="Times New Roman"/>
              </a:rPr>
              <a:t>Les dents avoisinantes</a:t>
            </a:r>
          </a:p>
          <a:p>
            <a:pPr lvl="1"/>
            <a:endParaRPr lang="fr-FR" kern="50" dirty="0" smtClean="0">
              <a:latin typeface="Thorndale"/>
              <a:ea typeface="Andale Sans UI"/>
              <a:cs typeface="Times New Roman"/>
            </a:endParaRPr>
          </a:p>
          <a:p>
            <a:pPr>
              <a:spcAft>
                <a:spcPts val="0"/>
              </a:spcAft>
            </a:pPr>
            <a:r>
              <a:rPr lang="fr-FR" kern="50" dirty="0" smtClean="0">
                <a:latin typeface="Thorndale"/>
                <a:ea typeface="Andale Sans UI"/>
                <a:cs typeface="Times New Roman"/>
              </a:rPr>
              <a:t>Ils guident l'axe d'insertion.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3  L’occlusion</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3.1 </a:t>
            </a:r>
            <a:r>
              <a:rPr lang="fr-FR" dirty="0" err="1" smtClean="0"/>
              <a:t>Généralites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000" dirty="0" smtClean="0"/>
              <a:t>3.1.1.1</a:t>
            </a:r>
            <a:r>
              <a:rPr lang="fr-FR" dirty="0" smtClean="0"/>
              <a:t>Glossaire</a:t>
            </a:r>
            <a:endParaRPr lang="fr-FR" dirty="0"/>
          </a:p>
        </p:txBody>
      </p:sp>
      <p:sp>
        <p:nvSpPr>
          <p:cNvPr id="3" name="Espace réservé du contenu 2"/>
          <p:cNvSpPr>
            <a:spLocks noGrp="1"/>
          </p:cNvSpPr>
          <p:nvPr>
            <p:ph idx="1"/>
          </p:nvPr>
        </p:nvSpPr>
        <p:spPr/>
        <p:txBody>
          <a:bodyPr>
            <a:normAutofit fontScale="70000" lnSpcReduction="20000"/>
          </a:bodyPr>
          <a:lstStyle/>
          <a:p>
            <a:pPr lvl="0"/>
            <a:r>
              <a:rPr lang="fr-FR" dirty="0" smtClean="0">
                <a:solidFill>
                  <a:srgbClr xmlns:mc="http://schemas.openxmlformats.org/markup-compatibility/2006" xmlns:a14="http://schemas.microsoft.com/office/drawing/2010/main" val="FF0000" mc:Ignorable=""/>
                </a:solidFill>
              </a:rPr>
              <a:t>Relation centrée   </a:t>
            </a:r>
            <a:r>
              <a:rPr lang="fr-FR" dirty="0" smtClean="0"/>
              <a:t>Relation mandibule  - Crâne   Les condyles sont dans la position non forcée la plus haute et la plus reculée dans la cavité glénoïde.</a:t>
            </a:r>
          </a:p>
          <a:p>
            <a:pPr lvl="0"/>
            <a:r>
              <a:rPr lang="fr-FR" dirty="0" smtClean="0">
                <a:solidFill>
                  <a:srgbClr xmlns:mc="http://schemas.openxmlformats.org/markup-compatibility/2006" xmlns:a14="http://schemas.microsoft.com/office/drawing/2010/main" val="FF0000" mc:Ignorable=""/>
                </a:solidFill>
              </a:rPr>
              <a:t>Occlusion habituelle</a:t>
            </a:r>
            <a:r>
              <a:rPr lang="fr-FR" dirty="0" smtClean="0"/>
              <a:t>: Relation dents Maxillaires - dents mandibulaires</a:t>
            </a:r>
          </a:p>
          <a:p>
            <a:r>
              <a:rPr lang="fr-FR" dirty="0" smtClean="0"/>
              <a:t>Les contacts sont maximum entre les dents supérieures et inférieures.</a:t>
            </a:r>
          </a:p>
          <a:p>
            <a:pPr lvl="0"/>
            <a:r>
              <a:rPr lang="fr-FR" dirty="0" smtClean="0">
                <a:solidFill>
                  <a:srgbClr xmlns:mc="http://schemas.openxmlformats.org/markup-compatibility/2006" xmlns:a14="http://schemas.microsoft.com/office/drawing/2010/main" val="FF0000" mc:Ignorable=""/>
                </a:solidFill>
              </a:rPr>
              <a:t>Occlusion de relation centrée</a:t>
            </a:r>
            <a:r>
              <a:rPr lang="fr-FR" dirty="0" smtClean="0"/>
              <a:t>.</a:t>
            </a:r>
          </a:p>
          <a:p>
            <a:r>
              <a:rPr lang="fr-FR" dirty="0" smtClean="0"/>
              <a:t>Les condyles sont en relation centrée et les dents, en occlusion habituelle.</a:t>
            </a:r>
          </a:p>
          <a:p>
            <a:pPr lvl="0"/>
            <a:r>
              <a:rPr lang="fr-FR" dirty="0" smtClean="0">
                <a:solidFill>
                  <a:srgbClr xmlns:mc="http://schemas.openxmlformats.org/markup-compatibility/2006" xmlns:a14="http://schemas.microsoft.com/office/drawing/2010/main" val="FF0000" mc:Ignorable=""/>
                </a:solidFill>
              </a:rPr>
              <a:t>Position de repos ou de posture</a:t>
            </a:r>
            <a:r>
              <a:rPr lang="fr-FR" dirty="0" smtClean="0"/>
              <a:t>.</a:t>
            </a:r>
          </a:p>
          <a:p>
            <a:r>
              <a:rPr lang="fr-FR" dirty="0" smtClean="0"/>
              <a:t>C'est l'état d'équilibre du tonus musculaire. La mandibule est maintenue, sans l'intervention de la volonté, par l'action coordonnée et réciproque des muscles de la mastication et des muscles abaisseurs , les deux arcades n'étant pas en contact. </a:t>
            </a:r>
          </a:p>
          <a:p>
            <a:pPr lvl="0"/>
            <a:r>
              <a:rPr lang="fr-FR" dirty="0" smtClean="0">
                <a:solidFill>
                  <a:srgbClr xmlns:mc="http://schemas.openxmlformats.org/markup-compatibility/2006" xmlns:a14="http://schemas.microsoft.com/office/drawing/2010/main" val="FF0000" mc:Ignorable=""/>
                </a:solidFill>
              </a:rPr>
              <a:t>Espace libre </a:t>
            </a:r>
          </a:p>
          <a:p>
            <a:r>
              <a:rPr lang="fr-FR" dirty="0" smtClean="0"/>
              <a:t>C'est la distance entre les molaires supérieures et inférieures pendant la position de repos.</a:t>
            </a:r>
          </a:p>
          <a:p>
            <a:pPr lvl="0"/>
            <a:r>
              <a:rPr lang="fr-FR" dirty="0" smtClean="0">
                <a:solidFill>
                  <a:srgbClr xmlns:mc="http://schemas.openxmlformats.org/markup-compatibility/2006" xmlns:a14="http://schemas.microsoft.com/office/drawing/2010/main" val="FF0000" mc:Ignorable=""/>
                </a:solidFill>
              </a:rPr>
              <a:t>Dimension verticale</a:t>
            </a:r>
          </a:p>
          <a:p>
            <a:r>
              <a:rPr lang="fr-FR" dirty="0" smtClean="0"/>
              <a:t>C'est la distance entre le </a:t>
            </a:r>
            <a:r>
              <a:rPr lang="fr-FR" dirty="0" err="1" smtClean="0"/>
              <a:t>nasion</a:t>
            </a:r>
            <a:r>
              <a:rPr lang="fr-FR" dirty="0" smtClean="0"/>
              <a:t> et le gnathion lorsque les dents sont en occlusion habituelle.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Insertion selon la bissectrice</a:t>
            </a:r>
            <a:endParaRPr lang="fr-FR" dirty="0"/>
          </a:p>
        </p:txBody>
      </p:sp>
      <p:sp>
        <p:nvSpPr>
          <p:cNvPr id="8" name="Espace réservé du contenu 7"/>
          <p:cNvSpPr>
            <a:spLocks noGrp="1"/>
          </p:cNvSpPr>
          <p:nvPr>
            <p:ph sz="half" idx="1"/>
          </p:nvPr>
        </p:nvSpPr>
        <p:spPr/>
        <p:txBody>
          <a:bodyPr>
            <a:normAutofit lnSpcReduction="10000"/>
          </a:bodyPr>
          <a:lstStyle/>
          <a:p>
            <a:endParaRPr lang="fr-FR"/>
          </a:p>
        </p:txBody>
      </p:sp>
      <p:sp>
        <p:nvSpPr>
          <p:cNvPr id="9" name="Espace réservé du contenu 8"/>
          <p:cNvSpPr>
            <a:spLocks noGrp="1"/>
          </p:cNvSpPr>
          <p:nvPr>
            <p:ph sz="half" idx="2"/>
          </p:nvPr>
        </p:nvSpPr>
        <p:spPr/>
        <p:txBody>
          <a:bodyPr>
            <a:normAutofit lnSpcReduction="10000"/>
          </a:bodyPr>
          <a:lstStyle/>
          <a:p>
            <a:endParaRPr lang="fr-FR" dirty="0" smtClean="0"/>
          </a:p>
          <a:p>
            <a:r>
              <a:rPr lang="fr-FR" dirty="0" smtClean="0"/>
              <a:t>C’est une bonne insertion</a:t>
            </a:r>
          </a:p>
          <a:p>
            <a:r>
              <a:rPr lang="fr-FR" dirty="0" smtClean="0"/>
              <a:t>Mais l?’axe de l’implant devrait être en position plus palatine</a:t>
            </a:r>
          </a:p>
          <a:p>
            <a:endParaRPr lang="fr-FR" dirty="0" smtClean="0"/>
          </a:p>
          <a:p>
            <a:r>
              <a:rPr lang="fr-FR" dirty="0" smtClean="0"/>
              <a:t>Que se passe-t-il avec une différence d’orientation de 15 degrés</a:t>
            </a:r>
            <a:endParaRPr lang="fr-FR" dirty="0"/>
          </a:p>
        </p:txBody>
      </p:sp>
      <p:pic>
        <p:nvPicPr>
          <p:cNvPr id="3" name="Image 2" descr="DSC03537.JPG"/>
          <p:cNvPicPr>
            <a:picLocks noGrp="1" noChangeAspect="1"/>
          </p:cNvPicPr>
          <p:nvPr isPhoto="1"/>
        </p:nvPicPr>
        <p:blipFill>
          <a:blip r:embed="rId3">
            <a:lum/>
          </a:blip>
          <a:srcRect l="17353" t="2938" r="37086" b="9916"/>
          <a:stretch>
            <a:fillRect/>
          </a:stretch>
        </p:blipFill>
        <p:spPr>
          <a:xfrm>
            <a:off x="785786" y="2214554"/>
            <a:ext cx="3071834" cy="400052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000" dirty="0" smtClean="0"/>
              <a:t>3.1.2</a:t>
            </a:r>
            <a:r>
              <a:rPr lang="fr-FR" dirty="0" smtClean="0"/>
              <a:t> Mouvements</a:t>
            </a:r>
            <a:endParaRPr lang="fr-FR" dirty="0"/>
          </a:p>
        </p:txBody>
      </p:sp>
      <p:sp>
        <p:nvSpPr>
          <p:cNvPr id="3" name="Espace réservé du contenu 2"/>
          <p:cNvSpPr>
            <a:spLocks noGrp="1"/>
          </p:cNvSpPr>
          <p:nvPr>
            <p:ph idx="1"/>
          </p:nvPr>
        </p:nvSpPr>
        <p:spPr/>
        <p:txBody>
          <a:bodyPr/>
          <a:lstStyle/>
          <a:p>
            <a:r>
              <a:rPr lang="fr-FR" dirty="0" smtClean="0"/>
              <a:t>Mouvements normaux</a:t>
            </a:r>
          </a:p>
          <a:p>
            <a:pPr lvl="2"/>
            <a:r>
              <a:rPr lang="fr-FR" dirty="0" smtClean="0"/>
              <a:t>Propulsion </a:t>
            </a:r>
            <a:r>
              <a:rPr lang="fr-FR" dirty="0" err="1" smtClean="0"/>
              <a:t>protrusion</a:t>
            </a:r>
            <a:endParaRPr lang="fr-FR" dirty="0" smtClean="0"/>
          </a:p>
          <a:p>
            <a:pPr lvl="2"/>
            <a:r>
              <a:rPr lang="fr-FR" dirty="0" smtClean="0"/>
              <a:t>latéralité</a:t>
            </a:r>
          </a:p>
          <a:p>
            <a:endParaRPr lang="fr-FR" dirty="0" smtClean="0"/>
          </a:p>
          <a:p>
            <a:r>
              <a:rPr lang="fr-FR" dirty="0" smtClean="0"/>
              <a:t>Mouvements extrêmes</a:t>
            </a:r>
          </a:p>
          <a:p>
            <a:pPr lvl="2"/>
            <a:r>
              <a:rPr lang="fr-FR" dirty="0" smtClean="0"/>
              <a:t>Plan sagittal: schéma de POSSELT</a:t>
            </a:r>
          </a:p>
          <a:p>
            <a:pPr lvl="2"/>
            <a:r>
              <a:rPr lang="fr-FR" dirty="0" smtClean="0"/>
              <a:t>Plan horizontal : Arc Gothique de GISY</a:t>
            </a:r>
          </a:p>
          <a:p>
            <a:pPr lvl="2"/>
            <a:r>
              <a:rPr lang="fr-FR" dirty="0" smtClean="0"/>
              <a:t>Plan Frontal selon SPIRGI</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lvl="0"/>
            <a:r>
              <a:rPr lang="fr-FR" dirty="0" err="1" smtClean="0">
                <a:solidFill>
                  <a:srgbClr xmlns:mc="http://schemas.openxmlformats.org/markup-compatibility/2006" xmlns:a14="http://schemas.microsoft.com/office/drawing/2010/main" val="FF0000" mc:Ignorable=""/>
                </a:solidFill>
              </a:rPr>
              <a:t>Protrusion</a:t>
            </a:r>
            <a:r>
              <a:rPr lang="fr-FR" dirty="0" smtClean="0">
                <a:solidFill>
                  <a:srgbClr xmlns:mc="http://schemas.openxmlformats.org/markup-compatibility/2006" xmlns:a14="http://schemas.microsoft.com/office/drawing/2010/main" val="FF0000" mc:Ignorable=""/>
                </a:solidFill>
              </a:rPr>
              <a:t> - Propulsion</a:t>
            </a:r>
          </a:p>
          <a:p>
            <a:pPr>
              <a:buNone/>
            </a:pPr>
            <a:r>
              <a:rPr lang="fr-FR" dirty="0" smtClean="0"/>
              <a:t>C'est le mouvement médian en avant de la mandibule.</a:t>
            </a:r>
          </a:p>
          <a:p>
            <a:pPr lvl="0"/>
            <a:r>
              <a:rPr lang="fr-FR" dirty="0" smtClean="0">
                <a:solidFill>
                  <a:srgbClr xmlns:mc="http://schemas.openxmlformats.org/markup-compatibility/2006" xmlns:a14="http://schemas.microsoft.com/office/drawing/2010/main" val="FF0000" mc:Ignorable=""/>
                </a:solidFill>
              </a:rPr>
              <a:t>Mouvements de latéralité</a:t>
            </a:r>
          </a:p>
          <a:p>
            <a:pPr>
              <a:buNone/>
            </a:pPr>
            <a:r>
              <a:rPr lang="fr-FR" dirty="0" smtClean="0"/>
              <a:t>C'est le déplacement de la mandibule vers un côté.</a:t>
            </a:r>
          </a:p>
          <a:p>
            <a:pPr lvl="2"/>
            <a:r>
              <a:rPr lang="fr-FR" dirty="0" smtClean="0">
                <a:solidFill>
                  <a:srgbClr xmlns:mc="http://schemas.openxmlformats.org/markup-compatibility/2006" xmlns:a14="http://schemas.microsoft.com/office/drawing/2010/main" val="00B050" mc:Ignorable=""/>
                </a:solidFill>
              </a:rPr>
              <a:t>Côté Travaillant</a:t>
            </a:r>
            <a:r>
              <a:rPr lang="fr-FR" dirty="0" smtClean="0"/>
              <a:t>:</a:t>
            </a:r>
          </a:p>
          <a:p>
            <a:pPr>
              <a:buNone/>
            </a:pPr>
            <a:r>
              <a:rPr lang="fr-FR" dirty="0" smtClean="0"/>
              <a:t>C'est le Côté vers lequel se fait le déplacement</a:t>
            </a:r>
          </a:p>
          <a:p>
            <a:pPr lvl="0">
              <a:buNone/>
            </a:pPr>
            <a:r>
              <a:rPr lang="fr-FR" dirty="0" smtClean="0"/>
              <a:t>		</a:t>
            </a:r>
            <a:r>
              <a:rPr lang="fr-FR" dirty="0" smtClean="0">
                <a:solidFill>
                  <a:srgbClr xmlns:mc="http://schemas.openxmlformats.org/markup-compatibility/2006" xmlns:a14="http://schemas.microsoft.com/office/drawing/2010/main" val="00B050" mc:Ignorable=""/>
                </a:solidFill>
              </a:rPr>
              <a:t>Côté Non travaillant ou balançant</a:t>
            </a:r>
          </a:p>
          <a:p>
            <a:r>
              <a:rPr lang="fr-FR" dirty="0" smtClean="0"/>
              <a:t>C'est le Côté opposé au déplacement.</a:t>
            </a:r>
          </a:p>
          <a:p>
            <a:pPr>
              <a:buNone/>
            </a:pPr>
            <a:endParaRPr lang="fr-FR" dirty="0" smtClean="0"/>
          </a:p>
          <a:p>
            <a:pPr>
              <a:buNone/>
            </a:pP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 Propulsion</a:t>
            </a:r>
            <a:endParaRPr lang="fr-FR" dirty="0"/>
          </a:p>
        </p:txBody>
      </p:sp>
      <p:sp>
        <p:nvSpPr>
          <p:cNvPr id="5" name="Espace réservé du contenu 4"/>
          <p:cNvSpPr>
            <a:spLocks noGrp="1"/>
          </p:cNvSpPr>
          <p:nvPr>
            <p:ph sz="half" idx="1"/>
          </p:nvPr>
        </p:nvSpPr>
        <p:spPr>
          <a:xfrm>
            <a:off x="457200" y="1920085"/>
            <a:ext cx="5114932" cy="4434840"/>
          </a:xfrm>
        </p:spPr>
        <p:txBody>
          <a:bodyPr>
            <a:normAutofit fontScale="92500" lnSpcReduction="10000"/>
          </a:bodyPr>
          <a:lstStyle/>
          <a:p>
            <a:endParaRPr lang="fr-FR" dirty="0"/>
          </a:p>
        </p:txBody>
      </p:sp>
      <p:sp>
        <p:nvSpPr>
          <p:cNvPr id="6" name="Espace réservé du contenu 5"/>
          <p:cNvSpPr>
            <a:spLocks noGrp="1"/>
          </p:cNvSpPr>
          <p:nvPr>
            <p:ph sz="half" idx="2"/>
          </p:nvPr>
        </p:nvSpPr>
        <p:spPr>
          <a:xfrm>
            <a:off x="5857884" y="1920085"/>
            <a:ext cx="2828916" cy="4434840"/>
          </a:xfrm>
        </p:spPr>
        <p:txBody>
          <a:bodyPr>
            <a:normAutofit fontScale="92500" lnSpcReduction="10000"/>
          </a:bodyPr>
          <a:lstStyle/>
          <a:p>
            <a:endParaRPr lang="fr-FR" dirty="0" smtClean="0"/>
          </a:p>
          <a:p>
            <a:r>
              <a:rPr lang="fr-FR" dirty="0" smtClean="0"/>
              <a:t>Phénomène de CHRISTENSEN</a:t>
            </a:r>
          </a:p>
          <a:p>
            <a:pPr algn="just"/>
            <a:endParaRPr lang="fr-FR" dirty="0" smtClean="0"/>
          </a:p>
          <a:p>
            <a:pPr algn="just"/>
            <a:r>
              <a:rPr lang="fr-FR" dirty="0" smtClean="0"/>
              <a:t>En denture naturelle, en </a:t>
            </a:r>
            <a:r>
              <a:rPr lang="fr-FR" dirty="0" err="1" smtClean="0"/>
              <a:t>protrusion</a:t>
            </a:r>
            <a:r>
              <a:rPr lang="fr-FR" dirty="0" smtClean="0"/>
              <a:t> bout à bout incisif, les molaires et prémolaires ne sont pas en contact.</a:t>
            </a:r>
          </a:p>
          <a:p>
            <a:endParaRPr lang="fr-FR" dirty="0"/>
          </a:p>
        </p:txBody>
      </p:sp>
      <p:pic>
        <p:nvPicPr>
          <p:cNvPr id="3" name="Image 2" descr="DSC03581.JPG"/>
          <p:cNvPicPr>
            <a:picLocks noGrp="1" noChangeAspect="1"/>
          </p:cNvPicPr>
          <p:nvPr isPhoto="1"/>
        </p:nvPicPr>
        <p:blipFill>
          <a:blip r:embed="rId3">
            <a:lum/>
          </a:blip>
          <a:srcRect t="7513" r="30127" b="12854"/>
          <a:stretch>
            <a:fillRect/>
          </a:stretch>
        </p:blipFill>
        <p:spPr>
          <a:xfrm>
            <a:off x="785786" y="2428868"/>
            <a:ext cx="4429156" cy="378621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4972056" cy="4434840"/>
          </a:xfrm>
        </p:spPr>
        <p:txBody>
          <a:bodyPr/>
          <a:lstStyle/>
          <a:p>
            <a:endParaRPr lang="fr-FR" dirty="0"/>
          </a:p>
        </p:txBody>
      </p:sp>
      <p:sp>
        <p:nvSpPr>
          <p:cNvPr id="6" name="Espace réservé du contenu 5"/>
          <p:cNvSpPr>
            <a:spLocks noGrp="1"/>
          </p:cNvSpPr>
          <p:nvPr>
            <p:ph sz="half" idx="2"/>
          </p:nvPr>
        </p:nvSpPr>
        <p:spPr>
          <a:xfrm>
            <a:off x="6072198" y="1920085"/>
            <a:ext cx="2614602" cy="4434840"/>
          </a:xfrm>
        </p:spPr>
        <p:txBody>
          <a:bodyPr/>
          <a:lstStyle/>
          <a:p>
            <a:r>
              <a:rPr lang="fr-FR" dirty="0" smtClean="0"/>
              <a:t>Schéma de POSSELT</a:t>
            </a:r>
            <a:endParaRPr lang="fr-FR" dirty="0"/>
          </a:p>
        </p:txBody>
      </p:sp>
      <p:pic>
        <p:nvPicPr>
          <p:cNvPr id="3" name="Image 2" descr="DSC03582.JPG"/>
          <p:cNvPicPr>
            <a:picLocks noGrp="1" noChangeAspect="1"/>
          </p:cNvPicPr>
          <p:nvPr isPhoto="1"/>
        </p:nvPicPr>
        <p:blipFill>
          <a:blip r:embed="rId3">
            <a:lum/>
          </a:blip>
          <a:stretch>
            <a:fillRect/>
          </a:stretch>
        </p:blipFill>
        <p:spPr>
          <a:xfrm>
            <a:off x="285720" y="2571744"/>
            <a:ext cx="4819254" cy="361474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4900618" cy="4434840"/>
          </a:xfrm>
        </p:spPr>
        <p:txBody>
          <a:bodyPr/>
          <a:lstStyle/>
          <a:p>
            <a:endParaRPr lang="fr-FR" dirty="0"/>
          </a:p>
        </p:txBody>
      </p:sp>
      <p:sp>
        <p:nvSpPr>
          <p:cNvPr id="6" name="Espace réservé du contenu 5"/>
          <p:cNvSpPr>
            <a:spLocks noGrp="1"/>
          </p:cNvSpPr>
          <p:nvPr>
            <p:ph sz="half" idx="2"/>
          </p:nvPr>
        </p:nvSpPr>
        <p:spPr>
          <a:xfrm>
            <a:off x="6072198" y="1920085"/>
            <a:ext cx="2614602" cy="4434840"/>
          </a:xfrm>
        </p:spPr>
        <p:txBody>
          <a:bodyPr/>
          <a:lstStyle/>
          <a:p>
            <a:endParaRPr lang="fr-FR" dirty="0" smtClean="0"/>
          </a:p>
          <a:p>
            <a:endParaRPr lang="fr-FR" dirty="0" smtClean="0"/>
          </a:p>
          <a:p>
            <a:endParaRPr lang="fr-FR" dirty="0" smtClean="0"/>
          </a:p>
          <a:p>
            <a:r>
              <a:rPr lang="fr-FR" dirty="0" smtClean="0"/>
              <a:t>Arc gothique de </a:t>
            </a:r>
            <a:r>
              <a:rPr lang="fr-FR" dirty="0" err="1" smtClean="0"/>
              <a:t>Gisy</a:t>
            </a:r>
            <a:endParaRPr lang="fr-FR" dirty="0"/>
          </a:p>
        </p:txBody>
      </p:sp>
      <p:pic>
        <p:nvPicPr>
          <p:cNvPr id="3" name="Image 2" descr="DSC03584.JPG"/>
          <p:cNvPicPr>
            <a:picLocks noGrp="1" noChangeAspect="1"/>
          </p:cNvPicPr>
          <p:nvPr isPhoto="1"/>
        </p:nvPicPr>
        <p:blipFill>
          <a:blip r:embed="rId3">
            <a:lum/>
          </a:blip>
          <a:srcRect l="1720" t="6881" r="1941" b="28899"/>
          <a:stretch>
            <a:fillRect/>
          </a:stretch>
        </p:blipFill>
        <p:spPr>
          <a:xfrm>
            <a:off x="642910" y="3071810"/>
            <a:ext cx="4000528" cy="200026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5472122" cy="4434840"/>
          </a:xfrm>
        </p:spPr>
        <p:txBody>
          <a:bodyPr/>
          <a:lstStyle/>
          <a:p>
            <a:endParaRPr lang="fr-FR" dirty="0"/>
          </a:p>
        </p:txBody>
      </p:sp>
      <p:sp>
        <p:nvSpPr>
          <p:cNvPr id="6" name="Espace réservé du contenu 5"/>
          <p:cNvSpPr>
            <a:spLocks noGrp="1"/>
          </p:cNvSpPr>
          <p:nvPr>
            <p:ph sz="half" idx="2"/>
          </p:nvPr>
        </p:nvSpPr>
        <p:spPr>
          <a:xfrm>
            <a:off x="6000760" y="1920085"/>
            <a:ext cx="2686040" cy="4434840"/>
          </a:xfrm>
        </p:spPr>
        <p:txBody>
          <a:bodyPr/>
          <a:lstStyle/>
          <a:p>
            <a:endParaRPr lang="fr-FR" dirty="0" smtClean="0"/>
          </a:p>
          <a:p>
            <a:endParaRPr lang="fr-FR" dirty="0" smtClean="0"/>
          </a:p>
          <a:p>
            <a:endParaRPr lang="fr-FR" dirty="0" smtClean="0"/>
          </a:p>
          <a:p>
            <a:r>
              <a:rPr lang="fr-FR" dirty="0" smtClean="0"/>
              <a:t>Demi-goutte d’eau de BEYRON</a:t>
            </a:r>
            <a:endParaRPr lang="fr-FR" dirty="0"/>
          </a:p>
        </p:txBody>
      </p:sp>
      <p:pic>
        <p:nvPicPr>
          <p:cNvPr id="3" name="Image 2" descr="DSC03585.JPG"/>
          <p:cNvPicPr>
            <a:picLocks noGrp="1" noChangeAspect="1"/>
          </p:cNvPicPr>
          <p:nvPr isPhoto="1"/>
        </p:nvPicPr>
        <p:blipFill>
          <a:blip r:embed="rId3">
            <a:lum/>
          </a:blip>
          <a:srcRect t="5703" r="181"/>
          <a:stretch>
            <a:fillRect/>
          </a:stretch>
        </p:blipFill>
        <p:spPr>
          <a:xfrm>
            <a:off x="642910" y="2786058"/>
            <a:ext cx="5000660" cy="35433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Terminologie des angles</a:t>
            </a:r>
            <a:endParaRPr lang="fr-FR" dirty="0"/>
          </a:p>
        </p:txBody>
      </p:sp>
      <p:sp>
        <p:nvSpPr>
          <p:cNvPr id="6" name="Espace réservé du contenu 5"/>
          <p:cNvSpPr>
            <a:spLocks noGrp="1"/>
          </p:cNvSpPr>
          <p:nvPr>
            <p:ph idx="1"/>
          </p:nvPr>
        </p:nvSpPr>
        <p:spPr/>
        <p:txBody>
          <a:bodyPr/>
          <a:lstStyle/>
          <a:p>
            <a:r>
              <a:rPr lang="fr-FR" dirty="0" smtClean="0"/>
              <a:t>Mouvement de BENNETT</a:t>
            </a:r>
          </a:p>
          <a:p>
            <a:r>
              <a:rPr lang="fr-FR" dirty="0" smtClean="0"/>
              <a:t>Angle de BENETT</a:t>
            </a:r>
          </a:p>
          <a:p>
            <a:r>
              <a:rPr lang="fr-FR" dirty="0" smtClean="0"/>
              <a:t>Angle de FISHER</a:t>
            </a:r>
          </a:p>
          <a:p>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6" name="Espace réservé du contenu 5"/>
          <p:cNvSpPr>
            <a:spLocks noGrp="1"/>
          </p:cNvSpPr>
          <p:nvPr>
            <p:ph sz="half" idx="2"/>
          </p:nvPr>
        </p:nvSpPr>
        <p:spPr>
          <a:xfrm>
            <a:off x="5000628" y="1920085"/>
            <a:ext cx="3686172" cy="4434840"/>
          </a:xfrm>
        </p:spPr>
        <p:txBody>
          <a:bodyPr>
            <a:normAutofit/>
          </a:bodyPr>
          <a:lstStyle/>
          <a:p>
            <a:endParaRPr lang="fr-FR" dirty="0" smtClean="0"/>
          </a:p>
          <a:p>
            <a:r>
              <a:rPr lang="fr-FR" dirty="0" smtClean="0"/>
              <a:t>Mouvement de BENETT</a:t>
            </a:r>
          </a:p>
          <a:p>
            <a:pPr algn="just">
              <a:buNone/>
            </a:pPr>
            <a:r>
              <a:rPr lang="fr-FR" sz="1400" dirty="0" smtClean="0"/>
              <a:t>C'est le mouvement latéral de la mandibule vers la côté travaillant</a:t>
            </a:r>
          </a:p>
          <a:p>
            <a:r>
              <a:rPr lang="fr-FR" dirty="0" smtClean="0"/>
              <a:t>Angle de BENETT</a:t>
            </a:r>
          </a:p>
          <a:p>
            <a:pPr>
              <a:buNone/>
            </a:pPr>
            <a:r>
              <a:rPr lang="fr-FR" sz="1700" dirty="0" smtClean="0"/>
              <a:t>Formé de l'autre côté , balançant ou non travaillant, le condyle se déplace en bas, en avant , médialement , parfois en dedans </a:t>
            </a:r>
            <a:endParaRPr lang="fr-FR" dirty="0" smtClean="0"/>
          </a:p>
          <a:p>
            <a:endParaRPr lang="fr-FR" dirty="0" smtClean="0"/>
          </a:p>
          <a:p>
            <a:endParaRPr lang="fr-FR" dirty="0"/>
          </a:p>
        </p:txBody>
      </p:sp>
      <p:pic>
        <p:nvPicPr>
          <p:cNvPr id="7" name="Picture 2"/>
          <p:cNvPicPr>
            <a:picLocks noGrp="1" noChangeAspect="1" noChangeArrowheads="1"/>
          </p:cNvPicPr>
          <p:nvPr>
            <p:ph sz="half" idx="1"/>
          </p:nvPr>
        </p:nvPicPr>
        <p:blipFill>
          <a:blip r:embed="rId3"/>
          <a:srcRect/>
          <a:stretch>
            <a:fillRect/>
          </a:stretch>
        </p:blipFill>
        <p:spPr bwMode="auto">
          <a:xfrm>
            <a:off x="457200" y="2755788"/>
            <a:ext cx="4038600" cy="276406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texte 7"/>
          <p:cNvSpPr>
            <a:spLocks noGrp="1"/>
          </p:cNvSpPr>
          <p:nvPr>
            <p:ph type="body" idx="1"/>
          </p:nvPr>
        </p:nvSpPr>
        <p:spPr/>
        <p:txBody>
          <a:bodyPr/>
          <a:lstStyle/>
          <a:p>
            <a:endParaRPr lang="fr-FR"/>
          </a:p>
        </p:txBody>
      </p:sp>
      <p:sp>
        <p:nvSpPr>
          <p:cNvPr id="10" name="Espace réservé du texte 9"/>
          <p:cNvSpPr>
            <a:spLocks noGrp="1"/>
          </p:cNvSpPr>
          <p:nvPr>
            <p:ph type="body" sz="half" idx="3"/>
          </p:nvPr>
        </p:nvSpPr>
        <p:spPr/>
        <p:txBody>
          <a:bodyPr/>
          <a:lstStyle/>
          <a:p>
            <a:endParaRPr lang="fr-FR"/>
          </a:p>
        </p:txBody>
      </p:sp>
      <p:sp>
        <p:nvSpPr>
          <p:cNvPr id="11" name="Espace réservé du contenu 10"/>
          <p:cNvSpPr>
            <a:spLocks noGrp="1"/>
          </p:cNvSpPr>
          <p:nvPr>
            <p:ph sz="quarter" idx="4"/>
          </p:nvPr>
        </p:nvSpPr>
        <p:spPr/>
        <p:txBody>
          <a:bodyPr/>
          <a:lstStyle/>
          <a:p>
            <a:r>
              <a:rPr lang="fr-FR" dirty="0" smtClean="0"/>
              <a:t>Angle de Fisher</a:t>
            </a:r>
          </a:p>
          <a:p>
            <a:pPr>
              <a:buNone/>
            </a:pPr>
            <a:r>
              <a:rPr lang="fr-FR" sz="2400" dirty="0" smtClean="0"/>
              <a:t>formé dans le plan sagittal entre la projection trajectoire condylienne de propulsion et celle du déplacement </a:t>
            </a:r>
            <a:r>
              <a:rPr lang="fr-FR" sz="2400" dirty="0" err="1" smtClean="0"/>
              <a:t>diagonotransversal</a:t>
            </a:r>
            <a:r>
              <a:rPr lang="fr-FR" sz="2400" dirty="0" smtClean="0"/>
              <a:t> du condyle du côté non travaillant.</a:t>
            </a:r>
          </a:p>
          <a:p>
            <a:endParaRPr lang="fr-FR" dirty="0"/>
          </a:p>
        </p:txBody>
      </p:sp>
      <p:pic>
        <p:nvPicPr>
          <p:cNvPr id="12" name="Espace réservé du contenu 11" descr="DSC03583.JPG"/>
          <p:cNvPicPr>
            <a:picLocks noGrp="1" noChangeAspect="1"/>
          </p:cNvPicPr>
          <p:nvPr isPhoto="1">
            <p:ph sz="quarter" idx="2"/>
          </p:nvPr>
        </p:nvPicPr>
        <p:blipFill>
          <a:blip r:embed="rId3">
            <a:lum/>
          </a:blip>
          <a:srcRect l="9231" t="8204" r="1538" b="3598"/>
          <a:stretch>
            <a:fillRect/>
          </a:stretch>
        </p:blipFill>
        <p:spPr>
          <a:xfrm>
            <a:off x="457200" y="2940325"/>
            <a:ext cx="4040188" cy="29950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Terminologie </a:t>
            </a:r>
            <a:r>
              <a:rPr lang="fr-FR" dirty="0" err="1" smtClean="0"/>
              <a:t>Gnathologique</a:t>
            </a:r>
            <a:r>
              <a:rPr lang="fr-FR" dirty="0" smtClean="0"/>
              <a:t> </a:t>
            </a:r>
            <a:endParaRPr lang="fr-FR" dirty="0"/>
          </a:p>
        </p:txBody>
      </p:sp>
      <p:sp>
        <p:nvSpPr>
          <p:cNvPr id="3" name="Espace réservé du contenu 2"/>
          <p:cNvSpPr>
            <a:spLocks noGrp="1"/>
          </p:cNvSpPr>
          <p:nvPr>
            <p:ph idx="1"/>
          </p:nvPr>
        </p:nvSpPr>
        <p:spPr/>
        <p:txBody>
          <a:bodyPr/>
          <a:lstStyle/>
          <a:p>
            <a:r>
              <a:rPr lang="fr-FR" dirty="0" smtClean="0"/>
              <a:t>Selon Lauritzen</a:t>
            </a:r>
          </a:p>
          <a:p>
            <a:pPr lvl="1"/>
            <a:r>
              <a:rPr lang="fr-FR" dirty="0" smtClean="0"/>
              <a:t>RAPPORT-INTERMAXILLAIRE</a:t>
            </a:r>
          </a:p>
          <a:p>
            <a:pPr lvl="1"/>
            <a:endParaRPr lang="fr-FR" dirty="0" smtClean="0"/>
          </a:p>
          <a:p>
            <a:pPr lvl="1"/>
            <a:r>
              <a:rPr lang="fr-FR" dirty="0" smtClean="0"/>
              <a:t>CUSPIDE et VERSANT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400" dirty="0" smtClean="0"/>
              <a:t>Quinze degrés de différence coté palatin</a:t>
            </a:r>
            <a:endParaRPr lang="fr-FR" sz="2400" dirty="0"/>
          </a:p>
        </p:txBody>
      </p:sp>
      <p:sp>
        <p:nvSpPr>
          <p:cNvPr id="4" name="Espace réservé du contenu 3"/>
          <p:cNvSpPr>
            <a:spLocks noGrp="1"/>
          </p:cNvSpPr>
          <p:nvPr>
            <p:ph sz="half" idx="1"/>
          </p:nvPr>
        </p:nvSpPr>
        <p:spPr/>
        <p:txBody>
          <a:bodyPr/>
          <a:lstStyle/>
          <a:p>
            <a:endParaRPr lang="fr-FR"/>
          </a:p>
        </p:txBody>
      </p:sp>
      <p:sp>
        <p:nvSpPr>
          <p:cNvPr id="5" name="Espace réservé du contenu 4"/>
          <p:cNvSpPr>
            <a:spLocks noGrp="1"/>
          </p:cNvSpPr>
          <p:nvPr>
            <p:ph sz="half" idx="2"/>
          </p:nvPr>
        </p:nvSpPr>
        <p:spPr/>
        <p:txBody>
          <a:bodyPr/>
          <a:lstStyle/>
          <a:p>
            <a:r>
              <a:rPr lang="fr-FR" dirty="0" smtClean="0"/>
              <a:t>Dans le plan frontal, l'erreur est catastrophique, car l'émergence de l'implant est à la place de la papille et rattrapage prothétique est  difficile</a:t>
            </a:r>
            <a:endParaRPr lang="fr-FR" dirty="0"/>
          </a:p>
        </p:txBody>
      </p:sp>
      <p:pic>
        <p:nvPicPr>
          <p:cNvPr id="3" name="Image 2" descr="DSC03538.JPG"/>
          <p:cNvPicPr>
            <a:picLocks noGrp="1" noChangeAspect="1"/>
          </p:cNvPicPr>
          <p:nvPr isPhoto="1"/>
        </p:nvPicPr>
        <p:blipFill>
          <a:blip r:embed="rId3">
            <a:lum/>
          </a:blip>
          <a:srcRect l="21838" t="8681" r="25194" b="-695"/>
          <a:stretch>
            <a:fillRect/>
          </a:stretch>
        </p:blipFill>
        <p:spPr>
          <a:xfrm>
            <a:off x="714348" y="2428868"/>
            <a:ext cx="3357586" cy="378621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4294967295"/>
          </p:nvPr>
        </p:nvSpPr>
        <p:spPr>
          <a:xfrm>
            <a:off x="0" y="642919"/>
            <a:ext cx="8229600" cy="5681682"/>
          </a:xfrm>
        </p:spPr>
        <p:txBody>
          <a:bodyPr>
            <a:normAutofit/>
          </a:bodyPr>
          <a:lstStyle/>
          <a:p>
            <a:pPr algn="ctr"/>
            <a:r>
              <a:rPr lang="fr-FR" b="1" u="sng" cap="small" dirty="0" smtClean="0"/>
              <a:t>Rapports </a:t>
            </a:r>
            <a:r>
              <a:rPr lang="fr-FR" b="1" u="sng" cap="small" dirty="0" err="1" smtClean="0"/>
              <a:t>inter-maxillaire</a:t>
            </a:r>
            <a:endParaRPr lang="fr-FR" b="1" u="sng" cap="small" dirty="0" smtClean="0"/>
          </a:p>
          <a:p>
            <a:pPr lvl="0"/>
            <a:r>
              <a:rPr lang="fr-FR" dirty="0" smtClean="0"/>
              <a:t>T.H.R	Terminal </a:t>
            </a:r>
            <a:r>
              <a:rPr lang="fr-FR" dirty="0" err="1" smtClean="0"/>
              <a:t>Hinge</a:t>
            </a:r>
            <a:r>
              <a:rPr lang="fr-FR" dirty="0" smtClean="0"/>
              <a:t> Relation</a:t>
            </a:r>
          </a:p>
          <a:p>
            <a:pPr lvl="0">
              <a:buNone/>
            </a:pPr>
            <a:r>
              <a:rPr lang="fr-FR" sz="1200" dirty="0" smtClean="0"/>
              <a:t>      relation centrée       position lorsque 2 à 32 dents se rencontrent</a:t>
            </a:r>
          </a:p>
          <a:p>
            <a:pPr lvl="0"/>
            <a:r>
              <a:rPr lang="fr-FR" dirty="0" smtClean="0"/>
              <a:t>I.O.P 	Position occlusale d'</a:t>
            </a:r>
            <a:r>
              <a:rPr lang="fr-FR" dirty="0" err="1" smtClean="0"/>
              <a:t>intercuspidation</a:t>
            </a:r>
            <a:r>
              <a:rPr lang="fr-FR" dirty="0" smtClean="0"/>
              <a:t> </a:t>
            </a:r>
            <a:r>
              <a:rPr lang="fr-FR" sz="2400" dirty="0" smtClean="0"/>
              <a:t>maximum </a:t>
            </a:r>
          </a:p>
          <a:p>
            <a:pPr lvl="0">
              <a:buNone/>
            </a:pPr>
            <a:r>
              <a:rPr lang="fr-FR" sz="1300" dirty="0" smtClean="0"/>
              <a:t>	C'est l'occlusion habituelle</a:t>
            </a:r>
            <a:r>
              <a:rPr lang="fr-FR" dirty="0" smtClean="0"/>
              <a:t>.</a:t>
            </a:r>
            <a:r>
              <a:rPr lang="fr-FR" sz="2800" dirty="0" smtClean="0"/>
              <a:t> </a:t>
            </a:r>
            <a:r>
              <a:rPr lang="fr-FR" sz="1300" dirty="0" smtClean="0"/>
              <a:t>sans tenir compte de la position des deux condyles.</a:t>
            </a:r>
          </a:p>
          <a:p>
            <a:pPr lvl="0"/>
            <a:r>
              <a:rPr lang="fr-FR" dirty="0" smtClean="0"/>
              <a:t>M.I.O.P	</a:t>
            </a:r>
          </a:p>
          <a:p>
            <a:pPr lvl="0">
              <a:buNone/>
            </a:pPr>
            <a:r>
              <a:rPr lang="fr-FR" sz="1400" dirty="0" smtClean="0"/>
              <a:t>	</a:t>
            </a:r>
            <a:r>
              <a:rPr lang="fr-FR" sz="1200" dirty="0" smtClean="0"/>
              <a:t>Lorsque l'I.O.P. entraîne un déplacement des deux condyles en position antérieure à leur position la plus reculée</a:t>
            </a:r>
          </a:p>
          <a:p>
            <a:pPr lvl="0"/>
            <a:endParaRPr lang="fr-FR" sz="1300" dirty="0" smtClean="0"/>
          </a:p>
          <a:p>
            <a:pPr lvl="0"/>
            <a:r>
              <a:rPr lang="fr-FR" dirty="0" smtClean="0"/>
              <a:t>L.I.O.P</a:t>
            </a:r>
          </a:p>
          <a:p>
            <a:pPr lvl="0">
              <a:buNone/>
            </a:pPr>
            <a:r>
              <a:rPr lang="fr-FR" dirty="0" smtClean="0"/>
              <a:t>	</a:t>
            </a:r>
            <a:r>
              <a:rPr lang="fr-FR" sz="1200" dirty="0" smtClean="0"/>
              <a:t>Position Occlusale d'</a:t>
            </a:r>
            <a:r>
              <a:rPr lang="fr-FR" sz="1200" dirty="0" err="1" smtClean="0"/>
              <a:t>Intercuspidation</a:t>
            </a:r>
            <a:r>
              <a:rPr lang="fr-FR" sz="1200" dirty="0" smtClean="0"/>
              <a:t> Latérale: Un des deux condyle est déplacé antérieurement lorsque les dents sont en I.O.P</a:t>
            </a:r>
            <a:r>
              <a:rPr lang="fr-FR" dirty="0" smtClean="0"/>
              <a:t>.</a:t>
            </a:r>
          </a:p>
          <a:p>
            <a:pPr lvl="0"/>
            <a:r>
              <a:rPr lang="fr-FR" dirty="0" smtClean="0"/>
              <a:t>T.H.I.O.P	</a:t>
            </a:r>
          </a:p>
          <a:p>
            <a:pPr lvl="1">
              <a:buNone/>
            </a:pPr>
            <a:r>
              <a:rPr lang="fr-FR" sz="1000" dirty="0" smtClean="0"/>
              <a:t>Lorsque les dents sont en I.O.P les deux condyles sont en TH.I.O.P</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57158" y="571480"/>
            <a:ext cx="8229600" cy="1143000"/>
          </a:xfrm>
        </p:spPr>
        <p:txBody>
          <a:bodyPr>
            <a:normAutofit fontScale="90000"/>
          </a:bodyPr>
          <a:lstStyle/>
          <a:p>
            <a:r>
              <a:rPr lang="fr-FR" b="1" dirty="0" smtClean="0"/>
              <a:t>Cuspides et versants</a:t>
            </a:r>
            <a:r>
              <a:rPr lang="fr-FR" dirty="0" smtClean="0"/>
              <a:t/>
            </a:r>
            <a:br>
              <a:rPr lang="fr-FR" dirty="0" smtClean="0"/>
            </a:br>
            <a:endParaRPr lang="fr-FR" dirty="0"/>
          </a:p>
        </p:txBody>
      </p:sp>
      <p:sp>
        <p:nvSpPr>
          <p:cNvPr id="5" name="Espace réservé du contenu 4"/>
          <p:cNvSpPr>
            <a:spLocks noGrp="1"/>
          </p:cNvSpPr>
          <p:nvPr>
            <p:ph sz="half" idx="1"/>
          </p:nvPr>
        </p:nvSpPr>
        <p:spPr>
          <a:xfrm>
            <a:off x="285720" y="1571612"/>
            <a:ext cx="3643338" cy="4783313"/>
          </a:xfrm>
        </p:spPr>
        <p:txBody>
          <a:bodyPr>
            <a:normAutofit lnSpcReduction="10000"/>
          </a:bodyPr>
          <a:lstStyle/>
          <a:p>
            <a:r>
              <a:rPr lang="fr-FR" dirty="0" smtClean="0"/>
              <a:t>Versants internes</a:t>
            </a:r>
          </a:p>
          <a:p>
            <a:r>
              <a:rPr lang="fr-FR" dirty="0" smtClean="0"/>
              <a:t>Versants externes </a:t>
            </a:r>
            <a:endParaRPr lang="fr-FR" dirty="0"/>
          </a:p>
        </p:txBody>
      </p:sp>
      <p:sp>
        <p:nvSpPr>
          <p:cNvPr id="6" name="Espace réservé du contenu 5"/>
          <p:cNvSpPr>
            <a:spLocks noGrp="1"/>
          </p:cNvSpPr>
          <p:nvPr>
            <p:ph sz="half" idx="2"/>
          </p:nvPr>
        </p:nvSpPr>
        <p:spPr>
          <a:xfrm>
            <a:off x="4143372" y="1920085"/>
            <a:ext cx="4543428" cy="4434840"/>
          </a:xfrm>
        </p:spPr>
        <p:txBody>
          <a:bodyPr>
            <a:normAutofit lnSpcReduction="10000"/>
          </a:bodyPr>
          <a:lstStyle/>
          <a:p>
            <a:pPr lvl="0"/>
            <a:r>
              <a:rPr lang="fr-FR" dirty="0" smtClean="0">
                <a:solidFill>
                  <a:srgbClr xmlns:mc="http://schemas.openxmlformats.org/markup-compatibility/2006" xmlns:a14="http://schemas.microsoft.com/office/drawing/2010/main" val="00B050" mc:Ignorable=""/>
                </a:solidFill>
              </a:rPr>
              <a:t>Cuspide du centré</a:t>
            </a:r>
            <a:r>
              <a:rPr lang="fr-FR" dirty="0" smtClean="0"/>
              <a:t>	</a:t>
            </a:r>
            <a:r>
              <a:rPr lang="fr-FR" sz="1300" dirty="0" smtClean="0"/>
              <a:t>maintiennent l'occlusion de relation centrée</a:t>
            </a:r>
          </a:p>
          <a:p>
            <a:pPr lvl="1"/>
            <a:r>
              <a:rPr lang="fr-FR" dirty="0" smtClean="0"/>
              <a:t>Cuspides vestibulaires inférieures</a:t>
            </a:r>
          </a:p>
          <a:p>
            <a:pPr lvl="1"/>
            <a:r>
              <a:rPr lang="fr-FR" dirty="0" smtClean="0"/>
              <a:t>Cuspides linguales supérieures</a:t>
            </a:r>
          </a:p>
          <a:p>
            <a:pPr lvl="0"/>
            <a:r>
              <a:rPr lang="fr-FR" dirty="0" smtClean="0">
                <a:solidFill>
                  <a:srgbClr xmlns:mc="http://schemas.openxmlformats.org/markup-compatibility/2006" xmlns:a14="http://schemas.microsoft.com/office/drawing/2010/main" val="00B050" mc:Ignorable=""/>
                </a:solidFill>
              </a:rPr>
              <a:t>Cuspides du B.U.L.L</a:t>
            </a:r>
          </a:p>
          <a:p>
            <a:pPr lvl="1"/>
            <a:r>
              <a:rPr lang="fr-FR" dirty="0" smtClean="0"/>
              <a:t>Buccal </a:t>
            </a:r>
            <a:r>
              <a:rPr lang="fr-FR" dirty="0" err="1" smtClean="0"/>
              <a:t>Upper</a:t>
            </a:r>
            <a:r>
              <a:rPr lang="fr-FR" dirty="0" smtClean="0"/>
              <a:t>  	Vestibulaire 	supérieur</a:t>
            </a:r>
          </a:p>
          <a:p>
            <a:pPr lvl="1"/>
            <a:r>
              <a:rPr lang="fr-FR" dirty="0" smtClean="0"/>
              <a:t>Lingual </a:t>
            </a:r>
            <a:r>
              <a:rPr lang="fr-FR" dirty="0" err="1" smtClean="0"/>
              <a:t>Lower</a:t>
            </a:r>
            <a:r>
              <a:rPr lang="fr-FR" dirty="0" smtClean="0"/>
              <a:t> 	Linguale 	inférieur</a:t>
            </a:r>
          </a:p>
          <a:p>
            <a:endParaRPr lang="fr-FR" dirty="0"/>
          </a:p>
        </p:txBody>
      </p:sp>
      <p:pic>
        <p:nvPicPr>
          <p:cNvPr id="3" name="Image 2" descr="DSC03587.JPG"/>
          <p:cNvPicPr>
            <a:picLocks noGrp="1" noChangeAspect="1"/>
          </p:cNvPicPr>
          <p:nvPr isPhoto="1"/>
        </p:nvPicPr>
        <p:blipFill>
          <a:blip r:embed="rId3">
            <a:lum/>
          </a:blip>
          <a:srcRect l="13159" t="10965" r="9531" b="5701"/>
          <a:stretch>
            <a:fillRect/>
          </a:stretch>
        </p:blipFill>
        <p:spPr>
          <a:xfrm>
            <a:off x="357158" y="3071810"/>
            <a:ext cx="3071834" cy="271464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Concepts d’occlusion</a:t>
            </a:r>
            <a:endParaRPr lang="fr-FR" dirty="0"/>
          </a:p>
        </p:txBody>
      </p:sp>
      <p:sp>
        <p:nvSpPr>
          <p:cNvPr id="3" name="Espace réservé du contenu 2"/>
          <p:cNvSpPr>
            <a:spLocks noGrp="1"/>
          </p:cNvSpPr>
          <p:nvPr>
            <p:ph idx="1"/>
          </p:nvPr>
        </p:nvSpPr>
        <p:spPr/>
        <p:txBody>
          <a:bodyPr>
            <a:normAutofit/>
          </a:bodyPr>
          <a:lstStyle/>
          <a:p>
            <a:endParaRPr lang="fr-FR" dirty="0" smtClean="0"/>
          </a:p>
          <a:p>
            <a:pPr>
              <a:buNone/>
            </a:pPr>
            <a:r>
              <a:rPr lang="fr-FR" dirty="0" smtClean="0"/>
              <a:t>La plupart des </a:t>
            </a:r>
            <a:r>
              <a:rPr lang="fr-FR" dirty="0" err="1" smtClean="0"/>
              <a:t>occlusodontistes</a:t>
            </a:r>
            <a:r>
              <a:rPr lang="fr-FR" dirty="0" smtClean="0"/>
              <a:t> proposent les concepts d'occlusion suivants : </a:t>
            </a:r>
          </a:p>
          <a:p>
            <a:pPr lvl="1"/>
            <a:r>
              <a:rPr lang="fr-FR" b="1" cap="small" dirty="0" smtClean="0"/>
              <a:t>Occlusion bilatéral balancée</a:t>
            </a:r>
            <a:endParaRPr lang="fr-FR" dirty="0" smtClean="0"/>
          </a:p>
          <a:p>
            <a:pPr lvl="1"/>
            <a:r>
              <a:rPr lang="fr-FR" b="1" cap="small" dirty="0" smtClean="0"/>
              <a:t>Occlusion unilatérale</a:t>
            </a:r>
          </a:p>
          <a:p>
            <a:pPr lvl="1"/>
            <a:r>
              <a:rPr lang="fr-FR" b="1" cap="small" dirty="0" smtClean="0"/>
              <a:t>Le concept </a:t>
            </a:r>
            <a:r>
              <a:rPr lang="fr-FR" b="1" cap="small" dirty="0" err="1" smtClean="0"/>
              <a:t>gnathologique</a:t>
            </a:r>
            <a:r>
              <a:rPr lang="fr-FR" b="1" cap="small" dirty="0" smtClean="0"/>
              <a:t> </a:t>
            </a:r>
            <a:endParaRPr lang="fr-FR" dirty="0" smtClean="0"/>
          </a:p>
          <a:p>
            <a:pPr lvl="1"/>
            <a:r>
              <a:rPr lang="fr-FR" b="1" cap="small" dirty="0" smtClean="0"/>
              <a:t>Occlusion habituelle</a:t>
            </a:r>
          </a:p>
          <a:p>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endParaRPr lang="fr-FR" dirty="0"/>
          </a:p>
        </p:txBody>
      </p:sp>
      <p:sp>
        <p:nvSpPr>
          <p:cNvPr id="6" name="Espace réservé du contenu 5"/>
          <p:cNvSpPr>
            <a:spLocks noGrp="1"/>
          </p:cNvSpPr>
          <p:nvPr>
            <p:ph idx="1"/>
          </p:nvPr>
        </p:nvSpPr>
        <p:spPr/>
        <p:txBody>
          <a:bodyPr>
            <a:normAutofit/>
          </a:bodyPr>
          <a:lstStyle/>
          <a:p>
            <a:endParaRPr lang="fr-FR" dirty="0" smtClean="0"/>
          </a:p>
          <a:p>
            <a:r>
              <a:rPr lang="fr-FR" b="1" cap="small" dirty="0" smtClean="0"/>
              <a:t>Occlusion bilatéral balancée</a:t>
            </a:r>
          </a:p>
          <a:p>
            <a:pPr>
              <a:buNone/>
            </a:pPr>
            <a:r>
              <a:rPr lang="fr-FR" dirty="0" smtClean="0"/>
              <a:t> 	</a:t>
            </a:r>
            <a:r>
              <a:rPr lang="fr-FR" sz="1800" dirty="0" smtClean="0"/>
              <a:t>est caractérisée par des contacts antérieurs et postérieurs lors des mouvements de propulsion et diduction et en relation d'</a:t>
            </a:r>
            <a:r>
              <a:rPr lang="fr-FR" sz="1800" dirty="0" err="1" smtClean="0"/>
              <a:t>intercuspidation</a:t>
            </a:r>
            <a:r>
              <a:rPr lang="fr-FR" sz="1800" dirty="0" smtClean="0"/>
              <a:t> maximale. Ce type d'occlusion est utilisé dans le cas de la prothèse totale. L'ensemble des </a:t>
            </a:r>
            <a:r>
              <a:rPr lang="fr-FR" sz="1800" dirty="0" err="1" smtClean="0"/>
              <a:t>parodontologistes</a:t>
            </a:r>
            <a:r>
              <a:rPr lang="fr-FR" sz="1800" dirty="0" smtClean="0"/>
              <a:t> estiment aujourd'hui que l'occlusion bilatérale balancée ne doit pas être utilisée en denture naturelle sauf en présence de dents très mobiles</a:t>
            </a:r>
            <a:r>
              <a:rPr lang="fr-FR" dirty="0" smtClean="0"/>
              <a:t>.</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571481"/>
            <a:ext cx="8229600" cy="5753120"/>
          </a:xfrm>
        </p:spPr>
        <p:txBody>
          <a:bodyPr>
            <a:normAutofit/>
          </a:bodyPr>
          <a:lstStyle/>
          <a:p>
            <a:r>
              <a:rPr lang="fr-FR" cap="all" dirty="0" smtClean="0"/>
              <a:t>CONCEPTS </a:t>
            </a:r>
            <a:r>
              <a:rPr lang="fr-FR" cap="small" dirty="0" smtClean="0"/>
              <a:t>OCCLUSION UNILATERALE:</a:t>
            </a:r>
          </a:p>
          <a:p>
            <a:endParaRPr lang="fr-FR" cap="small" dirty="0" smtClean="0"/>
          </a:p>
          <a:p>
            <a:pPr algn="just">
              <a:buNone/>
            </a:pPr>
            <a:r>
              <a:rPr lang="fr-FR" dirty="0" smtClean="0"/>
              <a:t>	Avec l'occlusion unilatérale, les jugements divergent sur le rôle de la canine. Les diverses interprétations proposées donnent naissance à différents concepts .</a:t>
            </a:r>
          </a:p>
          <a:p>
            <a:endParaRPr lang="fr-FR" dirty="0" smtClean="0"/>
          </a:p>
          <a:p>
            <a:pPr lvl="2"/>
            <a:r>
              <a:rPr lang="fr-FR" dirty="0" smtClean="0"/>
              <a:t> </a:t>
            </a:r>
            <a:r>
              <a:rPr lang="fr-FR" b="1" cap="small" dirty="0" smtClean="0"/>
              <a:t>Le concept </a:t>
            </a:r>
            <a:r>
              <a:rPr lang="fr-FR" b="1" cap="small" dirty="0" err="1" smtClean="0"/>
              <a:t>gnathologique</a:t>
            </a:r>
            <a:r>
              <a:rPr lang="fr-FR" b="1" cap="small" dirty="0" smtClean="0"/>
              <a:t> </a:t>
            </a:r>
          </a:p>
          <a:p>
            <a:endParaRPr lang="fr-FR" dirty="0" smtClean="0"/>
          </a:p>
          <a:p>
            <a:pPr lvl="2"/>
            <a:r>
              <a:rPr lang="fr-FR" b="1" cap="small" dirty="0" smtClean="0"/>
              <a:t> Le concept de </a:t>
            </a:r>
            <a:r>
              <a:rPr lang="fr-FR" b="1" cap="small" dirty="0" err="1" smtClean="0"/>
              <a:t>Pankey</a:t>
            </a:r>
            <a:r>
              <a:rPr lang="fr-FR" b="1" cap="small" dirty="0" smtClean="0"/>
              <a:t> - Mann - </a:t>
            </a:r>
            <a:r>
              <a:rPr lang="fr-FR" b="1" cap="small" dirty="0" err="1" smtClean="0"/>
              <a:t>Schuyler</a:t>
            </a:r>
            <a:r>
              <a:rPr lang="fr-FR" b="1" cap="small" dirty="0" smtClean="0"/>
              <a:t> </a:t>
            </a:r>
          </a:p>
          <a:p>
            <a:endParaRPr lang="fr-FR" b="1" u="sng" cap="small" dirty="0" smtClean="0"/>
          </a:p>
          <a:p>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571481"/>
            <a:ext cx="8229600" cy="5753120"/>
          </a:xfrm>
        </p:spPr>
        <p:txBody>
          <a:bodyPr>
            <a:normAutofit fontScale="85000" lnSpcReduction="20000"/>
          </a:bodyPr>
          <a:lstStyle/>
          <a:p>
            <a:r>
              <a:rPr lang="fr-FR" dirty="0" smtClean="0"/>
              <a:t> </a:t>
            </a:r>
          </a:p>
          <a:p>
            <a:pPr algn="ctr">
              <a:buNone/>
            </a:pPr>
            <a:r>
              <a:rPr lang="fr-FR" b="1" cap="small" dirty="0" smtClean="0">
                <a:effectLst>
                  <a:outerShdw blurRad="38100" dist="38100" dir="2700000" algn="tl">
                    <a:srgbClr xmlns:mc="http://schemas.openxmlformats.org/markup-compatibility/2006" xmlns:a14="http://schemas.microsoft.com/office/drawing/2010/main" val="000000" mc:Ignorable="">
                      <a:alpha val="43137"/>
                    </a:srgbClr>
                  </a:outerShdw>
                </a:effectLst>
              </a:rPr>
              <a:t>Le concept </a:t>
            </a:r>
            <a:r>
              <a:rPr lang="fr-FR" b="1" cap="small" dirty="0" err="1" smtClean="0">
                <a:effectLst>
                  <a:outerShdw blurRad="38100" dist="38100" dir="2700000" algn="tl">
                    <a:srgbClr xmlns:mc="http://schemas.openxmlformats.org/markup-compatibility/2006" xmlns:a14="http://schemas.microsoft.com/office/drawing/2010/main" val="000000" mc:Ignorable="">
                      <a:alpha val="43137"/>
                    </a:srgbClr>
                  </a:outerShdw>
                </a:effectLst>
              </a:rPr>
              <a:t>gnathologique</a:t>
            </a:r>
            <a:r>
              <a:rPr lang="fr-FR" b="1" cap="small" dirty="0" smtClean="0">
                <a:effectLst>
                  <a:outerShdw blurRad="38100" dist="38100" dir="2700000" algn="tl">
                    <a:srgbClr xmlns:mc="http://schemas.openxmlformats.org/markup-compatibility/2006" xmlns:a14="http://schemas.microsoft.com/office/drawing/2010/main" val="000000" mc:Ignorable="">
                      <a:alpha val="43137"/>
                    </a:srgbClr>
                  </a:outerShdw>
                </a:effectLst>
              </a:rPr>
              <a:t> </a:t>
            </a:r>
          </a:p>
          <a:p>
            <a:endParaRPr lang="fr-FR" dirty="0" smtClean="0"/>
          </a:p>
          <a:p>
            <a:r>
              <a:rPr lang="fr-FR" dirty="0" smtClean="0"/>
              <a:t>La pente condylienne est le premier facteur de ce concept caractérisé par :</a:t>
            </a:r>
          </a:p>
          <a:p>
            <a:pPr lvl="1"/>
            <a:r>
              <a:rPr lang="fr-FR" dirty="0" smtClean="0"/>
              <a:t>une occlusion centrée bloquée,</a:t>
            </a:r>
          </a:p>
          <a:p>
            <a:pPr lvl="1"/>
            <a:r>
              <a:rPr lang="fr-FR" dirty="0" smtClean="0"/>
              <a:t>une protection canine,</a:t>
            </a:r>
          </a:p>
          <a:p>
            <a:pPr lvl="1"/>
            <a:r>
              <a:rPr lang="fr-FR" dirty="0" smtClean="0"/>
              <a:t>une protection mutuelle,</a:t>
            </a:r>
          </a:p>
          <a:p>
            <a:pPr lvl="1"/>
            <a:r>
              <a:rPr lang="fr-FR" dirty="0" smtClean="0"/>
              <a:t>le </a:t>
            </a:r>
            <a:r>
              <a:rPr lang="fr-FR" dirty="0" err="1" smtClean="0"/>
              <a:t>tripodisme</a:t>
            </a:r>
            <a:r>
              <a:rPr lang="fr-FR" dirty="0" smtClean="0"/>
              <a:t>.</a:t>
            </a:r>
          </a:p>
          <a:p>
            <a:r>
              <a:rPr lang="fr-FR" dirty="0" smtClean="0">
                <a:solidFill>
                  <a:srgbClr xmlns:mc="http://schemas.openxmlformats.org/markup-compatibility/2006" xmlns:a14="http://schemas.microsoft.com/office/drawing/2010/main" val="FF0000" mc:Ignorable=""/>
                </a:solidFill>
              </a:rPr>
              <a:t>Discussion : </a:t>
            </a:r>
          </a:p>
          <a:p>
            <a:pPr lvl="1"/>
            <a:r>
              <a:rPr lang="fr-FR" dirty="0" smtClean="0"/>
              <a:t>la canine joue ici le rôle principal de l'occlusion. Cet effet a une importance considérable lorsqu'un implant ou transplant remplace la canine.</a:t>
            </a:r>
          </a:p>
          <a:p>
            <a:pPr lvl="1"/>
            <a:r>
              <a:rPr lang="fr-FR" dirty="0" smtClean="0"/>
              <a:t>Les contacts au niveau des faces occlusales des molaires n'existent pas lors des mouvements de latéralité. Les contacts se produisent uniquement lors de la déglutition. Dans le cas d'</a:t>
            </a:r>
            <a:r>
              <a:rPr lang="fr-FR" dirty="0" err="1" smtClean="0"/>
              <a:t>implanto</a:t>
            </a:r>
            <a:r>
              <a:rPr lang="fr-FR" dirty="0" smtClean="0"/>
              <a:t>-prothèse molaire, les forces occlusales seront situées dans l'axe de l'implant.</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428605"/>
            <a:ext cx="8229600" cy="5895996"/>
          </a:xfrm>
        </p:spPr>
        <p:txBody>
          <a:bodyPr>
            <a:normAutofit fontScale="77500" lnSpcReduction="20000"/>
          </a:bodyPr>
          <a:lstStyle/>
          <a:p>
            <a:r>
              <a:rPr lang="fr-FR" dirty="0" smtClean="0"/>
              <a:t>.</a:t>
            </a:r>
          </a:p>
          <a:p>
            <a:pPr algn="ctr">
              <a:buNone/>
            </a:pPr>
            <a:r>
              <a:rPr lang="fr-FR" b="1" cap="small" dirty="0" smtClean="0"/>
              <a:t> Le concept de </a:t>
            </a:r>
            <a:r>
              <a:rPr lang="fr-FR" b="1" cap="small" dirty="0" err="1" smtClean="0"/>
              <a:t>Pankey</a:t>
            </a:r>
            <a:r>
              <a:rPr lang="fr-FR" b="1" cap="small" dirty="0" smtClean="0"/>
              <a:t> - Mann - </a:t>
            </a:r>
            <a:r>
              <a:rPr lang="fr-FR" b="1" cap="small" dirty="0" err="1" smtClean="0"/>
              <a:t>Schuyler</a:t>
            </a:r>
            <a:r>
              <a:rPr lang="fr-FR" b="1" cap="small" dirty="0" smtClean="0"/>
              <a:t> </a:t>
            </a:r>
          </a:p>
          <a:p>
            <a:endParaRPr lang="fr-FR" dirty="0" smtClean="0"/>
          </a:p>
          <a:p>
            <a:r>
              <a:rPr lang="fr-FR" dirty="0" smtClean="0"/>
              <a:t>Les cinq impératifs de Dawson sont les suivants :</a:t>
            </a:r>
          </a:p>
          <a:p>
            <a:pPr lvl="1"/>
            <a:r>
              <a:rPr lang="fr-FR" dirty="0" smtClean="0"/>
              <a:t>Stabilité du point d'appui de chaque dent ;</a:t>
            </a:r>
          </a:p>
          <a:p>
            <a:pPr lvl="1"/>
            <a:r>
              <a:rPr lang="fr-FR" dirty="0" smtClean="0"/>
              <a:t>Harmonie du guide antérieur avec la fonction ;</a:t>
            </a:r>
          </a:p>
          <a:p>
            <a:pPr lvl="1"/>
            <a:r>
              <a:rPr lang="fr-FR" dirty="0" smtClean="0"/>
              <a:t>Désocclusion des dents postérieures lors des mouvements de propulsion;</a:t>
            </a:r>
          </a:p>
          <a:p>
            <a:pPr lvl="1"/>
            <a:r>
              <a:rPr lang="fr-FR" dirty="0" smtClean="0"/>
              <a:t>Désocclusion des dents postérieures lors des mouvements non travaillant;</a:t>
            </a:r>
          </a:p>
          <a:p>
            <a:pPr lvl="1"/>
            <a:r>
              <a:rPr lang="fr-FR" dirty="0" smtClean="0"/>
              <a:t>Contact de groupe au niveau des versants travaillant en latéralité.</a:t>
            </a:r>
          </a:p>
          <a:p>
            <a:endParaRPr lang="fr-FR" dirty="0" smtClean="0"/>
          </a:p>
          <a:p>
            <a:pPr algn="just"/>
            <a:r>
              <a:rPr lang="fr-FR" dirty="0" smtClean="0"/>
              <a:t>Au-delà de ces impératifs prothétiques, l'élément principal clinique de la stabilité est le concept de zone neutre. Les contours vestibulaires et linguaux sont les plus importants pour la stabilité. La lèvre inférieure est responsable du positionnement incisif. Lèvre et langue maintiennent les incisives en place. </a:t>
            </a:r>
          </a:p>
          <a:p>
            <a:pPr algn="just"/>
            <a:r>
              <a:rPr lang="fr-FR" dirty="0" smtClean="0"/>
              <a:t>La prothèse implantaire fait apparaître toute l'importance de ce concept de zone neutre pour le remplacement d'une dent unitaire antérieure.</a:t>
            </a:r>
          </a:p>
          <a:p>
            <a:r>
              <a:rPr lang="fr-FR" dirty="0" smtClean="0"/>
              <a:t> </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935163"/>
            <a:ext cx="8229600" cy="4389437"/>
          </a:xfrm>
        </p:spPr>
        <p:txBody>
          <a:bodyPr>
            <a:normAutofit/>
          </a:bodyPr>
          <a:lstStyle/>
          <a:p>
            <a:pPr algn="ctr">
              <a:buNone/>
            </a:pPr>
            <a:r>
              <a:rPr lang="fr-FR" b="1" cap="small" dirty="0" smtClean="0"/>
              <a:t>Occlusion habituelle</a:t>
            </a:r>
          </a:p>
          <a:p>
            <a:pPr>
              <a:buNone/>
            </a:pPr>
            <a:r>
              <a:rPr lang="fr-FR" dirty="0" smtClean="0"/>
              <a:t>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Choix du concept d’occlusion en fonction de l’</a:t>
            </a:r>
            <a:r>
              <a:rPr lang="fr-FR" dirty="0" err="1" smtClean="0"/>
              <a:t>édentement</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Selon la </a:t>
            </a:r>
            <a:r>
              <a:rPr lang="fr-FR" dirty="0" err="1" smtClean="0"/>
              <a:t>systémisation</a:t>
            </a:r>
            <a:r>
              <a:rPr lang="fr-FR" dirty="0" smtClean="0"/>
              <a:t> de KENNEDY-APPLEGATE</a:t>
            </a:r>
          </a:p>
          <a:p>
            <a:pPr lvl="0"/>
            <a:r>
              <a:rPr lang="fr-FR" dirty="0" smtClean="0"/>
              <a:t>Classe I	</a:t>
            </a:r>
            <a:r>
              <a:rPr lang="fr-FR" dirty="0" err="1" smtClean="0"/>
              <a:t>édentation</a:t>
            </a:r>
            <a:r>
              <a:rPr lang="fr-FR" dirty="0" smtClean="0"/>
              <a:t> terminale bilatérale.</a:t>
            </a:r>
          </a:p>
          <a:p>
            <a:pPr lvl="0"/>
            <a:r>
              <a:rPr lang="fr-FR" dirty="0" smtClean="0"/>
              <a:t>Classe II	</a:t>
            </a:r>
            <a:r>
              <a:rPr lang="fr-FR" dirty="0" err="1" smtClean="0"/>
              <a:t>édentation</a:t>
            </a:r>
            <a:r>
              <a:rPr lang="fr-FR" dirty="0" smtClean="0"/>
              <a:t> terminale unilatérale</a:t>
            </a:r>
          </a:p>
          <a:p>
            <a:pPr lvl="0"/>
            <a:r>
              <a:rPr lang="fr-FR" dirty="0" smtClean="0"/>
              <a:t>Classe III	</a:t>
            </a:r>
            <a:r>
              <a:rPr lang="fr-FR" dirty="0" err="1" smtClean="0"/>
              <a:t>édentation</a:t>
            </a:r>
            <a:r>
              <a:rPr lang="fr-FR" dirty="0" smtClean="0"/>
              <a:t> intercalaire bilatérale avec deux canines sur l'arcade</a:t>
            </a:r>
          </a:p>
          <a:p>
            <a:pPr lvl="0"/>
            <a:r>
              <a:rPr lang="fr-FR" dirty="0" smtClean="0"/>
              <a:t>Classe IV	</a:t>
            </a:r>
            <a:r>
              <a:rPr lang="fr-FR" dirty="0" err="1" smtClean="0"/>
              <a:t>édentation</a:t>
            </a:r>
            <a:r>
              <a:rPr lang="fr-FR" dirty="0" smtClean="0"/>
              <a:t> intercalaire antérieure</a:t>
            </a:r>
          </a:p>
          <a:p>
            <a:pPr lvl="1"/>
            <a:r>
              <a:rPr lang="fr-FR" dirty="0" smtClean="0"/>
              <a:t>avec les deux canines sur l'arcade.</a:t>
            </a:r>
          </a:p>
          <a:p>
            <a:pPr lvl="1"/>
            <a:r>
              <a:rPr lang="fr-FR" dirty="0" smtClean="0"/>
              <a:t>avec une canine absente.</a:t>
            </a:r>
          </a:p>
          <a:p>
            <a:pPr lvl="1"/>
            <a:r>
              <a:rPr lang="fr-FR" dirty="0" smtClean="0"/>
              <a:t>sans canine.</a:t>
            </a:r>
          </a:p>
          <a:p>
            <a:pPr lvl="0"/>
            <a:r>
              <a:rPr lang="fr-FR" dirty="0" smtClean="0"/>
              <a:t>Classe V	</a:t>
            </a:r>
            <a:r>
              <a:rPr lang="fr-FR" dirty="0" err="1" smtClean="0"/>
              <a:t>édentation</a:t>
            </a:r>
            <a:r>
              <a:rPr lang="fr-FR" dirty="0" smtClean="0"/>
              <a:t> classe III avec une canine absente.</a:t>
            </a:r>
          </a:p>
          <a:p>
            <a:pPr lvl="0"/>
            <a:r>
              <a:rPr lang="fr-FR" dirty="0" smtClean="0"/>
              <a:t>Classe V	</a:t>
            </a:r>
            <a:r>
              <a:rPr lang="fr-FR" dirty="0" err="1" smtClean="0"/>
              <a:t>édentation</a:t>
            </a:r>
            <a:r>
              <a:rPr lang="fr-FR" dirty="0" smtClean="0"/>
              <a:t> Classe III avec deux canines absentes</a:t>
            </a:r>
          </a:p>
          <a:p>
            <a:pPr lvl="0"/>
            <a:r>
              <a:rPr lang="fr-FR" dirty="0" smtClean="0"/>
              <a:t>Casse VI	</a:t>
            </a:r>
            <a:r>
              <a:rPr lang="fr-FR" dirty="0" err="1" smtClean="0"/>
              <a:t>édentation</a:t>
            </a:r>
            <a:r>
              <a:rPr lang="fr-FR" dirty="0" smtClean="0"/>
              <a:t> intercalaire unilatérale avec canines sur l'arcade.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half" idx="4294967295"/>
          </p:nvPr>
        </p:nvSpPr>
        <p:spPr>
          <a:xfrm>
            <a:off x="4214810" y="642918"/>
            <a:ext cx="4929190" cy="5711845"/>
          </a:xfrm>
        </p:spPr>
        <p:txBody>
          <a:bodyPr/>
          <a:lstStyle/>
          <a:p>
            <a:r>
              <a:rPr lang="fr-FR" dirty="0" smtClean="0"/>
              <a:t>Classe I	</a:t>
            </a:r>
            <a:r>
              <a:rPr lang="fr-FR" dirty="0" err="1" smtClean="0"/>
              <a:t>édentation</a:t>
            </a:r>
            <a:r>
              <a:rPr lang="fr-FR" dirty="0" smtClean="0"/>
              <a:t> terminale bilatérale</a:t>
            </a:r>
          </a:p>
          <a:p>
            <a:pPr lvl="1"/>
            <a:endParaRPr lang="fr-FR" dirty="0" smtClean="0"/>
          </a:p>
          <a:p>
            <a:pPr lvl="1"/>
            <a:endParaRPr lang="fr-FR" dirty="0" smtClean="0"/>
          </a:p>
          <a:p>
            <a:pPr lvl="1"/>
            <a:r>
              <a:rPr lang="fr-FR" dirty="0" smtClean="0"/>
              <a:t>Deux canines </a:t>
            </a:r>
            <a:r>
              <a:rPr lang="fr-FR" dirty="0" err="1" smtClean="0"/>
              <a:t>presentes</a:t>
            </a:r>
            <a:endParaRPr lang="fr-FR" dirty="0" smtClean="0"/>
          </a:p>
          <a:p>
            <a:pPr lvl="1"/>
            <a:r>
              <a:rPr lang="fr-FR" dirty="0" smtClean="0"/>
              <a:t>Une canine </a:t>
            </a:r>
            <a:r>
              <a:rPr lang="fr-FR" dirty="0" err="1" smtClean="0"/>
              <a:t>presente</a:t>
            </a:r>
            <a:endParaRPr lang="fr-FR" dirty="0" smtClean="0"/>
          </a:p>
          <a:p>
            <a:pPr lvl="1"/>
            <a:r>
              <a:rPr lang="fr-FR" dirty="0" smtClean="0"/>
              <a:t>Pas de canine</a:t>
            </a:r>
          </a:p>
        </p:txBody>
      </p:sp>
      <p:pic>
        <p:nvPicPr>
          <p:cNvPr id="3" name="Image 2" descr="DSC03588.JPG"/>
          <p:cNvPicPr>
            <a:picLocks noGrp="1" noChangeAspect="1"/>
          </p:cNvPicPr>
          <p:nvPr isPhoto="1"/>
        </p:nvPicPr>
        <p:blipFill>
          <a:blip r:embed="rId3">
            <a:lum/>
          </a:blip>
          <a:srcRect l="21538" b="3598"/>
          <a:stretch>
            <a:fillRect/>
          </a:stretch>
        </p:blipFill>
        <p:spPr>
          <a:xfrm>
            <a:off x="285720" y="1714488"/>
            <a:ext cx="3643370" cy="335758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pPr algn="ctr"/>
            <a:r>
              <a:rPr lang="fr-FR" sz="2400" dirty="0" smtClean="0"/>
              <a:t>Quinze degré coté vestibulaire</a:t>
            </a:r>
            <a:endParaRPr lang="fr-FR" sz="2400" dirty="0"/>
          </a:p>
        </p:txBody>
      </p:sp>
      <p:sp>
        <p:nvSpPr>
          <p:cNvPr id="6" name="Espace réservé du contenu 5"/>
          <p:cNvSpPr>
            <a:spLocks noGrp="1"/>
          </p:cNvSpPr>
          <p:nvPr>
            <p:ph idx="1"/>
          </p:nvPr>
        </p:nvSpPr>
        <p:spPr/>
        <p:txBody>
          <a:bodyPr/>
          <a:lstStyle/>
          <a:p>
            <a:endParaRPr lang="fr-F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Classe I deux canines présentes</a:t>
            </a:r>
            <a:endParaRPr lang="fr-FR" sz="3600" dirty="0"/>
          </a:p>
        </p:txBody>
      </p:sp>
      <p:sp>
        <p:nvSpPr>
          <p:cNvPr id="3" name="Espace réservé du contenu 2"/>
          <p:cNvSpPr>
            <a:spLocks noGrp="1"/>
          </p:cNvSpPr>
          <p:nvPr>
            <p:ph idx="1"/>
          </p:nvPr>
        </p:nvSpPr>
        <p:spPr/>
        <p:txBody>
          <a:bodyPr/>
          <a:lstStyle/>
          <a:p>
            <a:endParaRPr lang="fr-FR" dirty="0" smtClean="0"/>
          </a:p>
          <a:p>
            <a:r>
              <a:rPr lang="fr-FR" dirty="0" smtClean="0"/>
              <a:t>En ce cas, les canines doivent jouer pleinement leurs rôles lors de la désocclusion.</a:t>
            </a:r>
          </a:p>
          <a:p>
            <a:r>
              <a:rPr lang="fr-FR" dirty="0" smtClean="0"/>
              <a:t>Le concept </a:t>
            </a:r>
            <a:r>
              <a:rPr lang="fr-FR" dirty="0" err="1" smtClean="0"/>
              <a:t>gnatologique</a:t>
            </a:r>
            <a:r>
              <a:rPr lang="fr-FR" dirty="0" smtClean="0"/>
              <a:t> doit être appliqué.</a:t>
            </a:r>
          </a:p>
          <a:p>
            <a:r>
              <a:rPr lang="fr-FR" dirty="0" smtClean="0"/>
              <a:t>Nous préconisons la réalisation de deux prothèses fixes </a:t>
            </a:r>
            <a:r>
              <a:rPr lang="fr-FR" dirty="0" err="1" smtClean="0"/>
              <a:t>implantaires</a:t>
            </a: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Classe I  une canine présente</a:t>
            </a:r>
            <a:endParaRPr lang="fr-FR" sz="3200" dirty="0"/>
          </a:p>
        </p:txBody>
      </p:sp>
      <p:sp>
        <p:nvSpPr>
          <p:cNvPr id="3" name="Espace réservé du contenu 2"/>
          <p:cNvSpPr>
            <a:spLocks noGrp="1"/>
          </p:cNvSpPr>
          <p:nvPr>
            <p:ph idx="1"/>
          </p:nvPr>
        </p:nvSpPr>
        <p:spPr/>
        <p:txBody>
          <a:bodyPr/>
          <a:lstStyle/>
          <a:p>
            <a:r>
              <a:rPr lang="fr-FR" dirty="0" smtClean="0"/>
              <a:t>Obligatoirement fonction groupe du cote de la canine remplacée</a:t>
            </a:r>
          </a:p>
          <a:p>
            <a:endParaRPr lang="fr-FR" dirty="0" smtClean="0"/>
          </a:p>
          <a:p>
            <a:r>
              <a:rPr lang="fr-FR" dirty="0" smtClean="0"/>
              <a:t>De préférence protection canine du coté de la canine présente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Classe I absence de canine</a:t>
            </a:r>
            <a:endParaRPr lang="fr-FR" sz="3200" dirty="0"/>
          </a:p>
        </p:txBody>
      </p:sp>
      <p:sp>
        <p:nvSpPr>
          <p:cNvPr id="3" name="Espace réservé du contenu 2"/>
          <p:cNvSpPr>
            <a:spLocks noGrp="1"/>
          </p:cNvSpPr>
          <p:nvPr>
            <p:ph idx="1"/>
          </p:nvPr>
        </p:nvSpPr>
        <p:spPr/>
        <p:txBody>
          <a:bodyPr/>
          <a:lstStyle/>
          <a:p>
            <a:endParaRPr lang="fr-FR" dirty="0" smtClean="0"/>
          </a:p>
          <a:p>
            <a:r>
              <a:rPr lang="fr-FR" dirty="0" smtClean="0"/>
              <a:t>Fonction groupe</a:t>
            </a:r>
          </a:p>
          <a:p>
            <a:r>
              <a:rPr lang="fr-FR" dirty="0" smtClean="0"/>
              <a:t>Occlusion bilatérale balancée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357158" y="1785926"/>
            <a:ext cx="4357718" cy="4214842"/>
          </a:xfrm>
        </p:spPr>
        <p:txBody>
          <a:bodyPr/>
          <a:lstStyle/>
          <a:p>
            <a:endParaRPr lang="fr-FR" dirty="0"/>
          </a:p>
        </p:txBody>
      </p:sp>
      <p:sp>
        <p:nvSpPr>
          <p:cNvPr id="6" name="Espace réservé du contenu 5"/>
          <p:cNvSpPr>
            <a:spLocks noGrp="1"/>
          </p:cNvSpPr>
          <p:nvPr>
            <p:ph sz="half" idx="2"/>
          </p:nvPr>
        </p:nvSpPr>
        <p:spPr>
          <a:xfrm>
            <a:off x="4929190" y="1920085"/>
            <a:ext cx="3757610" cy="4434840"/>
          </a:xfrm>
        </p:spPr>
        <p:txBody>
          <a:bodyPr/>
          <a:lstStyle/>
          <a:p>
            <a:r>
              <a:rPr lang="fr-FR" dirty="0" smtClean="0"/>
              <a:t>Classe II</a:t>
            </a:r>
          </a:p>
          <a:p>
            <a:pPr lvl="1"/>
            <a:r>
              <a:rPr lang="fr-FR" dirty="0" smtClean="0"/>
              <a:t>Deux canines</a:t>
            </a:r>
          </a:p>
          <a:p>
            <a:pPr lvl="1"/>
            <a:r>
              <a:rPr lang="fr-FR" dirty="0" err="1" smtClean="0"/>
              <a:t>Edentation</a:t>
            </a:r>
            <a:r>
              <a:rPr lang="fr-FR" dirty="0" smtClean="0"/>
              <a:t> canine prémolaire molaire</a:t>
            </a:r>
            <a:endParaRPr lang="fr-FR" dirty="0"/>
          </a:p>
        </p:txBody>
      </p:sp>
      <p:pic>
        <p:nvPicPr>
          <p:cNvPr id="3" name="Image 2" descr="DSC03589.JPG"/>
          <p:cNvPicPr>
            <a:picLocks noGrp="1" noChangeAspect="1"/>
          </p:cNvPicPr>
          <p:nvPr isPhoto="1"/>
        </p:nvPicPr>
        <p:blipFill>
          <a:blip r:embed="rId3">
            <a:lum/>
          </a:blip>
          <a:srcRect l="15069" t="7305" r="5479" b="-448"/>
          <a:stretch>
            <a:fillRect/>
          </a:stretch>
        </p:blipFill>
        <p:spPr>
          <a:xfrm>
            <a:off x="214282" y="2143116"/>
            <a:ext cx="3929090" cy="364333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200" dirty="0" smtClean="0"/>
              <a:t>Classe II deux canines</a:t>
            </a:r>
            <a:endParaRPr lang="fr-FR" sz="3200" dirty="0"/>
          </a:p>
        </p:txBody>
      </p:sp>
      <p:sp>
        <p:nvSpPr>
          <p:cNvPr id="6" name="Espace réservé du contenu 5"/>
          <p:cNvSpPr>
            <a:spLocks noGrp="1"/>
          </p:cNvSpPr>
          <p:nvPr>
            <p:ph idx="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Classe II </a:t>
            </a:r>
            <a:r>
              <a:rPr lang="fr-FR" sz="3600" dirty="0" err="1" smtClean="0"/>
              <a:t>édentement</a:t>
            </a:r>
            <a:r>
              <a:rPr lang="fr-FR" sz="3600" dirty="0" smtClean="0"/>
              <a:t> canine</a:t>
            </a:r>
            <a:endParaRPr lang="fr-FR" sz="3600" dirty="0"/>
          </a:p>
        </p:txBody>
      </p:sp>
      <p:sp>
        <p:nvSpPr>
          <p:cNvPr id="3" name="Espace réservé du contenu 2"/>
          <p:cNvSpPr>
            <a:spLocks noGrp="1"/>
          </p:cNvSpPr>
          <p:nvPr>
            <p:ph idx="1"/>
          </p:nvPr>
        </p:nvSpPr>
        <p:spPr/>
        <p:txBody>
          <a:bodyPr/>
          <a:lstStyle/>
          <a:p>
            <a:r>
              <a:rPr lang="fr-FR" dirty="0" smtClean="0"/>
              <a:t>Il vaut mieux répartir la charge sur tous les implants donc fonction groupe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4757742" cy="4434840"/>
          </a:xfrm>
        </p:spPr>
        <p:txBody>
          <a:bodyPr/>
          <a:lstStyle/>
          <a:p>
            <a:endParaRPr lang="fr-FR" dirty="0"/>
          </a:p>
        </p:txBody>
      </p:sp>
      <p:sp>
        <p:nvSpPr>
          <p:cNvPr id="6" name="Espace réservé du contenu 5"/>
          <p:cNvSpPr>
            <a:spLocks noGrp="1"/>
          </p:cNvSpPr>
          <p:nvPr>
            <p:ph sz="half" idx="2"/>
          </p:nvPr>
        </p:nvSpPr>
        <p:spPr>
          <a:xfrm>
            <a:off x="6215074" y="1920085"/>
            <a:ext cx="2471726" cy="4434840"/>
          </a:xfrm>
        </p:spPr>
        <p:txBody>
          <a:bodyPr/>
          <a:lstStyle/>
          <a:p>
            <a:r>
              <a:rPr lang="fr-FR" dirty="0" smtClean="0"/>
              <a:t>Classe III</a:t>
            </a:r>
            <a:endParaRPr lang="fr-FR" dirty="0"/>
          </a:p>
        </p:txBody>
      </p:sp>
      <p:pic>
        <p:nvPicPr>
          <p:cNvPr id="3" name="Image 2" descr="DSC03590.JPG"/>
          <p:cNvPicPr>
            <a:picLocks noGrp="1" noChangeAspect="1"/>
          </p:cNvPicPr>
          <p:nvPr isPhoto="1"/>
        </p:nvPicPr>
        <p:blipFill>
          <a:blip r:embed="rId3">
            <a:lum/>
          </a:blip>
          <a:stretch>
            <a:fillRect/>
          </a:stretch>
        </p:blipFill>
        <p:spPr>
          <a:xfrm>
            <a:off x="714348" y="2857496"/>
            <a:ext cx="4152555" cy="311467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200" dirty="0" smtClean="0"/>
              <a:t>Classe III</a:t>
            </a:r>
            <a:endParaRPr lang="fr-FR" sz="3200" dirty="0"/>
          </a:p>
        </p:txBody>
      </p:sp>
      <p:sp>
        <p:nvSpPr>
          <p:cNvPr id="6" name="Espace réservé du contenu 5"/>
          <p:cNvSpPr>
            <a:spLocks noGrp="1"/>
          </p:cNvSpPr>
          <p:nvPr>
            <p:ph idx="1"/>
          </p:nvPr>
        </p:nvSpPr>
        <p:spPr/>
        <p:txBody>
          <a:bodyPr/>
          <a:lstStyle/>
          <a:p>
            <a:r>
              <a:rPr lang="fr-FR" dirty="0" smtClean="0"/>
              <a:t>Dans le but de protéger les implants, nous souhaitons des charges seulement lors de la déglutition.</a:t>
            </a:r>
          </a:p>
          <a:p>
            <a:r>
              <a:rPr lang="fr-FR" dirty="0" smtClean="0"/>
              <a:t>La fonction groupe nous semble moins adaptée que la protection canine.</a:t>
            </a:r>
          </a:p>
          <a:p>
            <a:endParaRPr lang="fr-FR" dirty="0" smtClean="0"/>
          </a:p>
          <a:p>
            <a:endParaRPr lang="fr-FR" dirty="0" smtClean="0"/>
          </a:p>
          <a:p>
            <a:r>
              <a:rPr lang="fr-FR" dirty="0" smtClean="0"/>
              <a:t>A-t-on réellement besoin d'implants?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5043494" cy="4434840"/>
          </a:xfrm>
        </p:spPr>
        <p:txBody>
          <a:bodyPr/>
          <a:lstStyle/>
          <a:p>
            <a:endParaRPr lang="fr-FR" dirty="0"/>
          </a:p>
        </p:txBody>
      </p:sp>
      <p:sp>
        <p:nvSpPr>
          <p:cNvPr id="6" name="Espace réservé du contenu 5"/>
          <p:cNvSpPr>
            <a:spLocks noGrp="1"/>
          </p:cNvSpPr>
          <p:nvPr>
            <p:ph sz="half" idx="2"/>
          </p:nvPr>
        </p:nvSpPr>
        <p:spPr>
          <a:xfrm>
            <a:off x="6000760" y="1920085"/>
            <a:ext cx="2686040" cy="4434840"/>
          </a:xfrm>
        </p:spPr>
        <p:txBody>
          <a:bodyPr/>
          <a:lstStyle/>
          <a:p>
            <a:endParaRPr lang="fr-FR" dirty="0" smtClean="0"/>
          </a:p>
          <a:p>
            <a:endParaRPr lang="fr-FR" dirty="0" smtClean="0"/>
          </a:p>
          <a:p>
            <a:endParaRPr lang="fr-FR" dirty="0" smtClean="0"/>
          </a:p>
          <a:p>
            <a:endParaRPr lang="fr-FR" dirty="0" smtClean="0"/>
          </a:p>
          <a:p>
            <a:r>
              <a:rPr lang="fr-FR" dirty="0" smtClean="0"/>
              <a:t>Classe IV de Kennedy</a:t>
            </a:r>
            <a:endParaRPr lang="fr-FR" dirty="0"/>
          </a:p>
        </p:txBody>
      </p:sp>
      <p:pic>
        <p:nvPicPr>
          <p:cNvPr id="3" name="Image 2" descr="DSC03591.JPG"/>
          <p:cNvPicPr>
            <a:picLocks noGrp="1" noChangeAspect="1"/>
          </p:cNvPicPr>
          <p:nvPr isPhoto="1"/>
        </p:nvPicPr>
        <p:blipFill>
          <a:blip r:embed="rId3">
            <a:lum/>
          </a:blip>
          <a:srcRect l="12877" b="16308"/>
          <a:stretch>
            <a:fillRect/>
          </a:stretch>
        </p:blipFill>
        <p:spPr>
          <a:xfrm>
            <a:off x="1214414" y="2857496"/>
            <a:ext cx="3866779" cy="278608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600" dirty="0" smtClean="0"/>
              <a:t>Classe IV</a:t>
            </a:r>
            <a:endParaRPr lang="fr-FR" sz="3600" dirty="0"/>
          </a:p>
        </p:txBody>
      </p:sp>
      <p:sp>
        <p:nvSpPr>
          <p:cNvPr id="6" name="Espace réservé du contenu 5"/>
          <p:cNvSpPr>
            <a:spLocks noGrp="1"/>
          </p:cNvSpPr>
          <p:nvPr>
            <p:ph idx="1"/>
          </p:nvPr>
        </p:nvSpPr>
        <p:spPr/>
        <p:txBody>
          <a:bodyPr/>
          <a:lstStyle/>
          <a:p>
            <a:r>
              <a:rPr lang="fr-FR" dirty="0" smtClean="0"/>
              <a:t>L'important est de respecter l'espace neutre au niveau incisif.</a:t>
            </a:r>
          </a:p>
          <a:p>
            <a:r>
              <a:rPr lang="fr-FR" dirty="0" smtClean="0"/>
              <a:t>Il faut éviter les contacts non punctiformes.</a:t>
            </a:r>
          </a:p>
          <a:p>
            <a:r>
              <a:rPr lang="fr-FR" dirty="0" smtClean="0"/>
              <a:t>La prothèse fixée n’ est elle pas préférable dans ce cas?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spcAft>
                <a:spcPts val="0"/>
              </a:spcAft>
            </a:pPr>
            <a:r>
              <a:rPr lang="fr-FR" kern="50" dirty="0" smtClean="0">
                <a:latin typeface="Thorndale"/>
                <a:ea typeface="Andale Sans UI"/>
                <a:cs typeface="Times New Roman"/>
              </a:rPr>
              <a:t>L'émergence peut-être:</a:t>
            </a:r>
            <a:endParaRPr lang="fr-FR" kern="50" dirty="0" smtClean="0">
              <a:ea typeface="Andale Sans UI"/>
              <a:cs typeface="Times New Roman"/>
            </a:endParaRPr>
          </a:p>
          <a:p>
            <a:pPr marL="708660" lvl="1" indent="-342900">
              <a:buFont typeface="Arial"/>
              <a:buChar char="·"/>
              <a:tabLst>
                <a:tab pos="179705" algn="l"/>
                <a:tab pos="820420" algn="l"/>
              </a:tabLst>
            </a:pPr>
            <a:r>
              <a:rPr lang="fr-FR" kern="50" dirty="0" smtClean="0">
                <a:ea typeface="Andale Sans UI"/>
                <a:cs typeface="Times New Roman"/>
              </a:rPr>
              <a:t>en position palatine, </a:t>
            </a:r>
          </a:p>
          <a:p>
            <a:pPr marL="708660" lvl="1" indent="-342900">
              <a:buFont typeface="Arial"/>
              <a:buChar char="·"/>
              <a:tabLst>
                <a:tab pos="179705" algn="l"/>
                <a:tab pos="820420" algn="l"/>
              </a:tabLst>
            </a:pPr>
            <a:r>
              <a:rPr lang="fr-FR" kern="50" dirty="0" smtClean="0">
                <a:ea typeface="Andale Sans UI"/>
                <a:cs typeface="Times New Roman"/>
              </a:rPr>
              <a:t>au centre de la crête,</a:t>
            </a:r>
          </a:p>
          <a:p>
            <a:pPr marL="708660" lvl="1" indent="-342900">
              <a:buFont typeface="Arial"/>
              <a:buChar char="·"/>
              <a:tabLst>
                <a:tab pos="179705" algn="l"/>
                <a:tab pos="640715" algn="l"/>
              </a:tabLst>
            </a:pPr>
            <a:r>
              <a:rPr lang="fr-FR" kern="50" dirty="0" smtClean="0">
                <a:ea typeface="Andale Sans UI"/>
                <a:cs typeface="Times New Roman"/>
              </a:rPr>
              <a:t>en position vestibulaire.</a:t>
            </a:r>
          </a:p>
          <a:p>
            <a:pPr>
              <a:spcAft>
                <a:spcPts val="0"/>
              </a:spcAft>
            </a:pPr>
            <a:r>
              <a:rPr lang="fr-FR" kern="50" dirty="0" smtClean="0">
                <a:ea typeface="Andale Sans UI"/>
                <a:cs typeface="Times New Roman"/>
              </a:rPr>
              <a:t>L'axe de forage peut-être :</a:t>
            </a:r>
          </a:p>
          <a:p>
            <a:pPr marL="708660" lvl="1" indent="-342900">
              <a:buFont typeface="Arial"/>
              <a:buChar char="·"/>
              <a:tabLst>
                <a:tab pos="179705" algn="l"/>
                <a:tab pos="816610" algn="l"/>
              </a:tabLst>
            </a:pPr>
            <a:r>
              <a:rPr lang="fr-FR" kern="50" dirty="0" smtClean="0">
                <a:ea typeface="Andale Sans UI"/>
                <a:cs typeface="Times New Roman"/>
              </a:rPr>
              <a:t>dans la  direction palatine,</a:t>
            </a:r>
          </a:p>
          <a:p>
            <a:pPr marL="708660" lvl="1" indent="-342900">
              <a:buFont typeface="Arial"/>
              <a:buChar char="·"/>
              <a:tabLst>
                <a:tab pos="179705" algn="l"/>
                <a:tab pos="816610" algn="l"/>
              </a:tabLst>
            </a:pPr>
            <a:r>
              <a:rPr lang="fr-FR" kern="50" dirty="0" smtClean="0">
                <a:ea typeface="Andale Sans UI"/>
                <a:cs typeface="Times New Roman"/>
              </a:rPr>
              <a:t>dans la direction de la bissectrice palatine vestibulaire,</a:t>
            </a:r>
          </a:p>
          <a:p>
            <a:pPr marL="708660" lvl="1" indent="-342900">
              <a:buFont typeface="Arial"/>
              <a:buChar char="·"/>
              <a:tabLst>
                <a:tab pos="179705" algn="l"/>
                <a:tab pos="816610" algn="l"/>
              </a:tabLst>
            </a:pPr>
            <a:r>
              <a:rPr lang="fr-FR" kern="50" dirty="0" smtClean="0">
                <a:ea typeface="Andale Sans UI"/>
                <a:cs typeface="Times New Roman"/>
              </a:rPr>
              <a:t>dans la direction vestibulaire.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4972056" cy="4434840"/>
          </a:xfrm>
        </p:spPr>
        <p:txBody>
          <a:bodyPr/>
          <a:lstStyle/>
          <a:p>
            <a:endParaRPr lang="fr-FR" dirty="0"/>
          </a:p>
        </p:txBody>
      </p:sp>
      <p:sp>
        <p:nvSpPr>
          <p:cNvPr id="6" name="Espace réservé du contenu 5"/>
          <p:cNvSpPr>
            <a:spLocks noGrp="1"/>
          </p:cNvSpPr>
          <p:nvPr>
            <p:ph sz="half" idx="2"/>
          </p:nvPr>
        </p:nvSpPr>
        <p:spPr>
          <a:xfrm>
            <a:off x="6000760" y="1920085"/>
            <a:ext cx="2686040" cy="4434840"/>
          </a:xfrm>
        </p:spPr>
        <p:txBody>
          <a:bodyPr/>
          <a:lstStyle/>
          <a:p>
            <a:r>
              <a:rPr lang="fr-FR" dirty="0" smtClean="0"/>
              <a:t>Classe V</a:t>
            </a:r>
            <a:endParaRPr lang="fr-FR" dirty="0"/>
          </a:p>
        </p:txBody>
      </p:sp>
      <p:pic>
        <p:nvPicPr>
          <p:cNvPr id="3" name="Image 2" descr="DSC03592.JPG"/>
          <p:cNvPicPr>
            <a:picLocks noGrp="1" noChangeAspect="1"/>
          </p:cNvPicPr>
          <p:nvPr isPhoto="1"/>
        </p:nvPicPr>
        <p:blipFill>
          <a:blip r:embed="rId3">
            <a:lum/>
          </a:blip>
          <a:srcRect l="12121" t="2020" b="7078"/>
          <a:stretch>
            <a:fillRect/>
          </a:stretch>
        </p:blipFill>
        <p:spPr>
          <a:xfrm>
            <a:off x="1142976" y="2786058"/>
            <a:ext cx="4143404" cy="321471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Classe V</a:t>
            </a:r>
            <a:endParaRPr lang="fr-FR" dirty="0"/>
          </a:p>
        </p:txBody>
      </p:sp>
      <p:sp>
        <p:nvSpPr>
          <p:cNvPr id="6" name="Espace réservé du contenu 5"/>
          <p:cNvSpPr>
            <a:spLocks noGrp="1"/>
          </p:cNvSpPr>
          <p:nvPr>
            <p:ph idx="1"/>
          </p:nvPr>
        </p:nvSpPr>
        <p:spPr/>
        <p:txBody>
          <a:bodyPr/>
          <a:lstStyle/>
          <a:p>
            <a:r>
              <a:rPr lang="fr-FR" dirty="0" smtClean="0"/>
              <a:t>Nous aurons une construction </a:t>
            </a:r>
            <a:r>
              <a:rPr lang="fr-FR" dirty="0" err="1" smtClean="0"/>
              <a:t>gnathologique</a:t>
            </a:r>
            <a:r>
              <a:rPr lang="fr-FR" dirty="0" smtClean="0"/>
              <a:t> du côté canin et une construction en fonction groupe de l'autre.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5043494" cy="4434840"/>
          </a:xfrm>
        </p:spPr>
        <p:txBody>
          <a:bodyPr/>
          <a:lstStyle/>
          <a:p>
            <a:endParaRPr lang="fr-FR" dirty="0"/>
          </a:p>
        </p:txBody>
      </p:sp>
      <p:sp>
        <p:nvSpPr>
          <p:cNvPr id="6" name="Espace réservé du contenu 5"/>
          <p:cNvSpPr>
            <a:spLocks noGrp="1"/>
          </p:cNvSpPr>
          <p:nvPr>
            <p:ph sz="half" idx="2"/>
          </p:nvPr>
        </p:nvSpPr>
        <p:spPr>
          <a:xfrm>
            <a:off x="6429388" y="1920085"/>
            <a:ext cx="2257412" cy="4434840"/>
          </a:xfrm>
        </p:spPr>
        <p:txBody>
          <a:bodyPr/>
          <a:lstStyle/>
          <a:p>
            <a:r>
              <a:rPr lang="fr-FR" dirty="0" smtClean="0"/>
              <a:t>Classe VI</a:t>
            </a:r>
          </a:p>
        </p:txBody>
      </p:sp>
      <p:pic>
        <p:nvPicPr>
          <p:cNvPr id="3" name="Image 2" descr="DSC03593.JPG"/>
          <p:cNvPicPr>
            <a:picLocks noGrp="1" noChangeAspect="1"/>
          </p:cNvPicPr>
          <p:nvPr isPhoto="1"/>
        </p:nvPicPr>
        <p:blipFill>
          <a:blip r:embed="rId3">
            <a:lum/>
          </a:blip>
          <a:srcRect l="12308" t="4102" r="1538" b="7699"/>
          <a:stretch>
            <a:fillRect/>
          </a:stretch>
        </p:blipFill>
        <p:spPr>
          <a:xfrm>
            <a:off x="1000100" y="2714620"/>
            <a:ext cx="4000528" cy="307183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600" dirty="0" smtClean="0"/>
              <a:t>Classe VI</a:t>
            </a:r>
            <a:endParaRPr lang="fr-FR" sz="3600" dirty="0"/>
          </a:p>
        </p:txBody>
      </p:sp>
      <p:sp>
        <p:nvSpPr>
          <p:cNvPr id="6" name="Espace réservé du contenu 5"/>
          <p:cNvSpPr>
            <a:spLocks noGrp="1"/>
          </p:cNvSpPr>
          <p:nvPr>
            <p:ph idx="1"/>
          </p:nvPr>
        </p:nvSpPr>
        <p:spPr/>
        <p:txBody>
          <a:bodyPr>
            <a:normAutofit lnSpcReduction="10000"/>
          </a:bodyPr>
          <a:lstStyle/>
          <a:p>
            <a:r>
              <a:rPr lang="fr-FR" dirty="0" smtClean="0"/>
              <a:t>Nous sommes dans le domaine de la prothèse fixée. Si néanmoins des implants doivent être réalisées, le principe demeure: il faut que l'implant ait le minimum de contact avec l'antagoniste. </a:t>
            </a:r>
          </a:p>
          <a:p>
            <a:r>
              <a:rPr lang="fr-FR" dirty="0" smtClean="0"/>
              <a:t>Les contacts se feront en occlusion habituelle.</a:t>
            </a:r>
          </a:p>
          <a:p>
            <a:r>
              <a:rPr lang="fr-FR" dirty="0" smtClean="0"/>
              <a:t>Il est une exception, lorsqu'il s'agit de remplacer une canine ou une première prémolaire.</a:t>
            </a:r>
          </a:p>
          <a:p>
            <a:r>
              <a:rPr lang="fr-FR" dirty="0" smtClean="0"/>
              <a:t>La désocclusion ne doit jamais porter sur l'implant.</a:t>
            </a:r>
          </a:p>
          <a:p>
            <a:r>
              <a:rPr lang="fr-FR" dirty="0" smtClean="0"/>
              <a:t>Il est préférable d'utiliser la fonction groupe canine-prémolaire et molaire afin d'économiser autant que faire ce peut les forces sur l'implant.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a:bodyPr>
          <a:lstStyle/>
          <a:p>
            <a:r>
              <a:rPr lang="fr-FR" b="1" u="sng" cap="small" dirty="0" smtClean="0"/>
              <a:t>Antagoniste Prothèse complète Haut ou bas</a:t>
            </a:r>
          </a:p>
          <a:p>
            <a:r>
              <a:rPr lang="fr-FR" dirty="0" smtClean="0"/>
              <a:t>Notre choix se porte sur l'occlusion bilatérale balancée.</a:t>
            </a:r>
          </a:p>
          <a:p>
            <a:r>
              <a:rPr lang="fr-FR" dirty="0" smtClean="0"/>
              <a:t>En effet, les prothèses adjointes complètes ne peuvent être construites de manière différente.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smtClean="0"/>
          </a:p>
          <a:p>
            <a:r>
              <a:rPr lang="fr-FR" dirty="0" smtClean="0"/>
              <a:t> </a:t>
            </a:r>
          </a:p>
          <a:p>
            <a:r>
              <a:rPr lang="fr-FR" dirty="0" smtClean="0"/>
              <a:t>Que choisir entre les différentes notions qui viennent d'être analysées </a:t>
            </a:r>
          </a:p>
          <a:p>
            <a:r>
              <a:rPr lang="fr-FR" dirty="0" smtClean="0"/>
              <a:t> l'occlusion bilatérale balancée </a:t>
            </a:r>
          </a:p>
          <a:p>
            <a:r>
              <a:rPr lang="fr-FR" dirty="0" smtClean="0"/>
              <a:t> unilatérale </a:t>
            </a:r>
            <a:r>
              <a:rPr lang="fr-FR" dirty="0" err="1" smtClean="0"/>
              <a:t>gnathologique</a:t>
            </a:r>
            <a:r>
              <a:rPr lang="fr-FR" dirty="0" smtClean="0"/>
              <a:t>, </a:t>
            </a:r>
          </a:p>
          <a:p>
            <a:r>
              <a:rPr lang="fr-FR" dirty="0" smtClean="0"/>
              <a:t> unilatérale P.M.S.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b="1" u="sng" cap="small" dirty="0" smtClean="0"/>
              <a:t>Occlusion bilatérale balancée</a:t>
            </a:r>
          </a:p>
          <a:p>
            <a:r>
              <a:rPr lang="fr-FR" dirty="0" smtClean="0"/>
              <a:t>Lorsque nous nous trouvons en présence d'une prothèse totale amovible , le choix se porte nécessairement sur l'occlusion bilatérale balancée.</a:t>
            </a:r>
          </a:p>
          <a:p>
            <a:r>
              <a:rPr lang="fr-FR" dirty="0" smtClean="0"/>
              <a:t>Dans les cas d'</a:t>
            </a:r>
            <a:r>
              <a:rPr lang="fr-FR" dirty="0" err="1" smtClean="0"/>
              <a:t>édentations</a:t>
            </a:r>
            <a:r>
              <a:rPr lang="fr-FR" dirty="0" smtClean="0"/>
              <a:t> très importantes : classe V - (</a:t>
            </a:r>
            <a:r>
              <a:rPr lang="fr-FR" dirty="0" err="1" smtClean="0"/>
              <a:t>édentation</a:t>
            </a:r>
            <a:r>
              <a:rPr lang="fr-FR" dirty="0" smtClean="0"/>
              <a:t> de grande étendue ou 2 molaires restent d'un côté) et classe VI (il reste les deux incisives), avec une prothèse amovible, il faut suivre la même orientation.</a:t>
            </a:r>
          </a:p>
          <a:p>
            <a:r>
              <a:rPr lang="fr-FR" dirty="0" smtClean="0"/>
              <a:t>Pour les reconstitutions fixées totales sur implants, M. BERT recommande ce type d'occlusion.</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b="1" u="sng" cap="small" dirty="0" smtClean="0"/>
              <a:t>Occlusion </a:t>
            </a:r>
            <a:r>
              <a:rPr lang="fr-FR" b="1" u="sng" cap="small" dirty="0" err="1" smtClean="0"/>
              <a:t>gnathologique</a:t>
            </a:r>
            <a:endParaRPr lang="fr-FR" b="1" u="sng" cap="small" dirty="0" smtClean="0"/>
          </a:p>
          <a:p>
            <a:r>
              <a:rPr lang="fr-FR" dirty="0" smtClean="0"/>
              <a:t>Lorsque seront en présence deux groupes canins ou lorsque une canine pourra être remplacée par une prothèse fixée, nous choisirons une construction </a:t>
            </a:r>
            <a:r>
              <a:rPr lang="fr-FR" dirty="0" err="1" smtClean="0"/>
              <a:t>occluso</a:t>
            </a:r>
            <a:r>
              <a:rPr lang="fr-FR" dirty="0" smtClean="0"/>
              <a:t>-prothétique, selon les principes de l'occlusion unilatérale </a:t>
            </a:r>
            <a:r>
              <a:rPr lang="fr-FR" dirty="0" err="1" smtClean="0"/>
              <a:t>gnathologique</a:t>
            </a:r>
            <a:r>
              <a:rPr lang="fr-FR" dirty="0" smtClean="0"/>
              <a:t>.</a:t>
            </a:r>
          </a:p>
          <a:p>
            <a:r>
              <a:rPr lang="fr-FR" dirty="0" smtClean="0"/>
              <a:t> La canine joue le principal rôle. </a:t>
            </a:r>
          </a:p>
          <a:p>
            <a:r>
              <a:rPr lang="fr-FR" dirty="0" smtClean="0"/>
              <a:t>Au niveau des groupes molaires, les implants ne travaillent pas dans l'axe des forces de déglutition et sans aucun mouvement de latéralité. Les implants sont protégés lors des mouvements de latéralité.</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u="sng" cap="small" dirty="0" smtClean="0"/>
              <a:t>Occlusion P.M.S. </a:t>
            </a:r>
          </a:p>
          <a:p>
            <a:r>
              <a:rPr lang="fr-FR" dirty="0" smtClean="0"/>
              <a:t>Lorsque une canine (ou un groupe de canines) est absent nous appliquerons le concept P.M.S. Lors des mouvements travaillant, en particulier dans le cas d'un implant au niveau canin, la répartition des forces s'effectue sur un nombre plus important des dents.</a:t>
            </a:r>
          </a:p>
          <a:p>
            <a:r>
              <a:rPr lang="fr-FR" dirty="0" smtClean="0"/>
              <a:t>Dans le cas d'une </a:t>
            </a:r>
            <a:r>
              <a:rPr lang="fr-FR" dirty="0" err="1" smtClean="0"/>
              <a:t>édentation</a:t>
            </a:r>
            <a:r>
              <a:rPr lang="fr-FR" dirty="0" smtClean="0"/>
              <a:t> unitaire antérieure, il faut appliquer toujours le concept de zone neutre de DAWSON.</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u="sng" cap="small" dirty="0" smtClean="0"/>
              <a:t>P M S et </a:t>
            </a:r>
            <a:r>
              <a:rPr lang="fr-FR" b="1" u="sng" cap="small" dirty="0" err="1" smtClean="0"/>
              <a:t>gnathologique</a:t>
            </a:r>
            <a:endParaRPr lang="fr-FR" b="1" u="sng" cap="small" dirty="0" smtClean="0"/>
          </a:p>
          <a:p>
            <a:r>
              <a:rPr lang="fr-FR" dirty="0" smtClean="0"/>
              <a:t>C'est un cas particulier. La construction est d'un côté en P M S, et de l'autre </a:t>
            </a:r>
            <a:r>
              <a:rPr lang="fr-FR" dirty="0" err="1" smtClean="0"/>
              <a:t>gnathologique</a:t>
            </a:r>
            <a:r>
              <a:rPr lang="fr-FR" dirty="0" smtClean="0"/>
              <a:t>. Ce type de construction ne pose aucun problème majeur, les côtés droits et gauches étant indépendants.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r>
              <a:rPr lang="fr-FR" dirty="0" smtClean="0"/>
              <a:t>Lors de la chirurgie il faut impérativement déterminer à la fois l'émergence de l'implant pour prendre des empreintes ,l'axe  pour le parallélisme, l'occlusion sans négliger pour autant les exigences d'esthétisme qu'inévitablement réclame le patient. </a:t>
            </a: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4 La prophylaxie</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b="1" cap="all" dirty="0" smtClean="0"/>
              <a:t>Prophylaxie au niveau du patient</a:t>
            </a:r>
          </a:p>
          <a:p>
            <a:r>
              <a:rPr lang="fr-FR" dirty="0" smtClean="0"/>
              <a:t> </a:t>
            </a:r>
          </a:p>
          <a:p>
            <a:r>
              <a:rPr lang="fr-FR" dirty="0" smtClean="0"/>
              <a:t>Le patient est fortement motivé pour la pose d'un implant dentaire. Cet implant dentaire peut lui être proposé par le praticien, mais, seule la volonté du patient associée à une éducation prophylactique adéquate permet de conserver cette racine artificielle. L'hygiène orale sera périodiquement contrôlée et le patient apprendra à l'améliorer.</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Rectangle 3"/>
          <p:cNvSpPr/>
          <p:nvPr/>
        </p:nvSpPr>
        <p:spPr>
          <a:xfrm>
            <a:off x="1000100" y="2274838"/>
            <a:ext cx="7572428" cy="2308324"/>
          </a:xfrm>
          <a:prstGeom prst="rect">
            <a:avLst/>
          </a:prstGeom>
        </p:spPr>
        <p:txBody>
          <a:bodyPr wrap="square">
            <a:spAutoFit/>
          </a:bodyPr>
          <a:lstStyle/>
          <a:p>
            <a:r>
              <a:rPr lang="fr-FR" dirty="0" smtClean="0"/>
              <a:t>Les moyens et techniques classiquement enseignés pour l'hygiène orale sont :</a:t>
            </a:r>
          </a:p>
          <a:p>
            <a:pPr lvl="0"/>
            <a:r>
              <a:rPr lang="fr-FR" dirty="0" smtClean="0"/>
              <a:t>	brosse à dents,</a:t>
            </a:r>
          </a:p>
          <a:p>
            <a:pPr lvl="0"/>
            <a:r>
              <a:rPr lang="fr-FR" dirty="0" smtClean="0"/>
              <a:t>	hydropulseurs,</a:t>
            </a:r>
          </a:p>
          <a:p>
            <a:pPr lvl="0"/>
            <a:r>
              <a:rPr lang="fr-FR" dirty="0" smtClean="0"/>
              <a:t>	fils de soie,</a:t>
            </a:r>
          </a:p>
          <a:p>
            <a:pPr lvl="0"/>
            <a:r>
              <a:rPr lang="fr-FR" dirty="0" smtClean="0"/>
              <a:t>	révélateurs de plaques,</a:t>
            </a:r>
          </a:p>
          <a:p>
            <a:pPr lvl="0"/>
            <a:r>
              <a:rPr lang="fr-FR" dirty="0" smtClean="0"/>
              <a:t>	cône en caoutchouc.</a:t>
            </a:r>
          </a:p>
          <a:p>
            <a:r>
              <a:rPr lang="fr-FR" dirty="0" smtClean="0"/>
              <a:t> </a:t>
            </a: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Prophylaxie au niveau des implants</a:t>
            </a:r>
          </a:p>
          <a:p>
            <a:r>
              <a:rPr lang="fr-FR" dirty="0" smtClean="0"/>
              <a:t>Prophylaxie architecturale</a:t>
            </a:r>
          </a:p>
          <a:p>
            <a:pPr lvl="1"/>
            <a:r>
              <a:rPr lang="fr-FR" dirty="0" smtClean="0"/>
              <a:t>Point de contact</a:t>
            </a:r>
          </a:p>
          <a:p>
            <a:pPr lvl="1"/>
            <a:r>
              <a:rPr lang="fr-FR" dirty="0" smtClean="0"/>
              <a:t>Embrassure</a:t>
            </a:r>
          </a:p>
          <a:p>
            <a:pPr lvl="1"/>
            <a:r>
              <a:rPr lang="fr-FR" dirty="0" smtClean="0"/>
              <a:t>Morphologie par rapport à la crête</a:t>
            </a:r>
          </a:p>
          <a:p>
            <a:pPr lvl="1"/>
            <a:r>
              <a:rPr lang="fr-FR" dirty="0" smtClean="0"/>
              <a:t>Formes axiales de contours</a:t>
            </a:r>
          </a:p>
          <a:p>
            <a:pPr lvl="1"/>
            <a:r>
              <a:rPr lang="fr-FR" dirty="0" smtClean="0"/>
              <a:t>Faces occlusales</a:t>
            </a:r>
          </a:p>
          <a:p>
            <a:pPr lvl="1"/>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3100" b="1" cap="all" dirty="0" smtClean="0"/>
              <a:t>Prophylaxie au niveau des implants</a:t>
            </a:r>
            <a:r>
              <a:rPr lang="fr-FR" b="1" cap="all" dirty="0" smtClean="0"/>
              <a:t/>
            </a:r>
            <a:br>
              <a:rPr lang="fr-FR" b="1" cap="all" dirty="0" smtClean="0"/>
            </a:b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 </a:t>
            </a:r>
          </a:p>
          <a:p>
            <a:pPr algn="just"/>
            <a:r>
              <a:rPr lang="fr-FR" dirty="0" smtClean="0"/>
              <a:t>Dans notre livre en 1987,  « Précis d’Implantologie » nous écrivions à ce sujet:" Certains fabricants livrent leurs implants dans des tubes stérilisés. Mais la grande majorité des implants , tels que des clous ou des vis de quincaillerie, sont livrés sans aucune notion d'hygiène. Parfois des ébarbures de titane apparaissent. De gros efforts doivent être effectués dans le domaine de la fabrication. Les implants </a:t>
            </a:r>
            <a:r>
              <a:rPr lang="fr-FR" dirty="0" err="1" smtClean="0"/>
              <a:t>endo</a:t>
            </a:r>
            <a:r>
              <a:rPr lang="fr-FR" dirty="0" smtClean="0"/>
              <a:t>-osseux au niveau du col présentent un état de surface rugueux. Afin d'avoir un état de surface tel que la plaque ne puisse y adhérer, SKERMAN, ELGENOY, STALLARD et BERT ne manquent pas de recommander le polissage de cette zone avec une pierre ponce."</a:t>
            </a:r>
          </a:p>
          <a:p>
            <a:endParaRPr lang="fr-FR" dirty="0" smtClean="0"/>
          </a:p>
          <a:p>
            <a:pPr algn="just"/>
            <a:r>
              <a:rPr lang="fr-FR" dirty="0" smtClean="0"/>
              <a:t>Actuellement les implants sont aux normes. Les cahiers des charges sont parfaitement respectés, il n'y a plus de problème d'hygiène.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b="1" cap="all" dirty="0" smtClean="0"/>
              <a:t>Prophylaxie architecturale</a:t>
            </a:r>
          </a:p>
          <a:p>
            <a:r>
              <a:rPr lang="fr-FR" dirty="0" smtClean="0"/>
              <a:t> </a:t>
            </a:r>
          </a:p>
          <a:p>
            <a:r>
              <a:rPr lang="fr-FR" b="1" cap="small" dirty="0" smtClean="0"/>
              <a:t>Point de Contact</a:t>
            </a:r>
          </a:p>
          <a:p>
            <a:r>
              <a:rPr lang="fr-FR" b="1" cap="small" dirty="0" smtClean="0"/>
              <a:t>Embrasure</a:t>
            </a:r>
          </a:p>
          <a:p>
            <a:r>
              <a:rPr lang="fr-FR" b="1" cap="small" dirty="0" smtClean="0"/>
              <a:t>Morphologie par rapport à la crête</a:t>
            </a:r>
          </a:p>
          <a:p>
            <a:r>
              <a:rPr lang="fr-FR" b="1" cap="small" dirty="0" smtClean="0"/>
              <a:t>Forme axiale de contours</a:t>
            </a:r>
          </a:p>
          <a:p>
            <a:r>
              <a:rPr lang="fr-FR" b="1" cap="small" dirty="0" smtClean="0"/>
              <a:t>Les faces occlusales</a:t>
            </a:r>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Prophylaxie architecturale</a:t>
            </a:r>
            <a:endParaRPr lang="fr-FR" dirty="0"/>
          </a:p>
        </p:txBody>
      </p:sp>
      <p:sp>
        <p:nvSpPr>
          <p:cNvPr id="6" name="Espace réservé du contenu 5"/>
          <p:cNvSpPr>
            <a:spLocks noGrp="1"/>
          </p:cNvSpPr>
          <p:nvPr>
            <p:ph idx="1"/>
          </p:nvPr>
        </p:nvSpPr>
        <p:spPr/>
        <p:txBody>
          <a:bodyPr/>
          <a:lstStyle/>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Point de contact</a:t>
            </a:r>
            <a:endParaRPr lang="fr-FR" dirty="0"/>
          </a:p>
        </p:txBody>
      </p:sp>
      <p:sp>
        <p:nvSpPr>
          <p:cNvPr id="5" name="Espace réservé du contenu 4"/>
          <p:cNvSpPr>
            <a:spLocks noGrp="1"/>
          </p:cNvSpPr>
          <p:nvPr>
            <p:ph sz="half" idx="1"/>
          </p:nvPr>
        </p:nvSpPr>
        <p:spPr/>
        <p:txBody>
          <a:bodyPr>
            <a:normAutofit fontScale="77500" lnSpcReduction="20000"/>
          </a:bodyPr>
          <a:lstStyle/>
          <a:p>
            <a:endParaRPr lang="fr-FR"/>
          </a:p>
        </p:txBody>
      </p:sp>
      <p:sp>
        <p:nvSpPr>
          <p:cNvPr id="6" name="Espace réservé du contenu 5"/>
          <p:cNvSpPr>
            <a:spLocks noGrp="1"/>
          </p:cNvSpPr>
          <p:nvPr>
            <p:ph sz="half" idx="2"/>
          </p:nvPr>
        </p:nvSpPr>
        <p:spPr/>
        <p:txBody>
          <a:bodyPr>
            <a:normAutofit fontScale="77500" lnSpcReduction="20000"/>
          </a:bodyPr>
          <a:lstStyle/>
          <a:p>
            <a:r>
              <a:rPr lang="fr-FR" dirty="0" smtClean="0"/>
              <a:t>La restauration du point de contact doit permettre:</a:t>
            </a:r>
          </a:p>
          <a:p>
            <a:pPr lvl="0"/>
            <a:r>
              <a:rPr lang="fr-FR" dirty="0" smtClean="0"/>
              <a:t>d'éviter le déplacement distal ou mésial des dents limitant le segment édenté.</a:t>
            </a:r>
          </a:p>
          <a:p>
            <a:pPr lvl="0"/>
            <a:r>
              <a:rPr lang="fr-FR" dirty="0" smtClean="0"/>
              <a:t>d'éviter la formation ultérieure de caries sur les faces proximales de ces dents.</a:t>
            </a:r>
          </a:p>
          <a:p>
            <a:pPr lvl="0"/>
            <a:r>
              <a:rPr lang="fr-FR" dirty="0" smtClean="0"/>
              <a:t>d'éviter leur mobilisation.</a:t>
            </a:r>
          </a:p>
          <a:p>
            <a:pPr lvl="0"/>
            <a:r>
              <a:rPr lang="fr-FR" dirty="0" smtClean="0"/>
              <a:t>d'empêcher la stase alimentaire synonyme de résorption du collet.</a:t>
            </a:r>
          </a:p>
          <a:p>
            <a:pPr lvl="0"/>
            <a:r>
              <a:rPr lang="fr-FR" dirty="0" smtClean="0"/>
              <a:t>d'éviter la formation de </a:t>
            </a:r>
            <a:r>
              <a:rPr lang="fr-FR" dirty="0" err="1" smtClean="0"/>
              <a:t>diapneusie</a:t>
            </a:r>
            <a:r>
              <a:rPr lang="fr-FR" dirty="0" smtClean="0"/>
              <a:t>.</a:t>
            </a:r>
          </a:p>
          <a:p>
            <a:r>
              <a:rPr lang="fr-FR" dirty="0" smtClean="0"/>
              <a:t>Le rétablissement du point de contact est une règle absolue.</a:t>
            </a:r>
          </a:p>
          <a:p>
            <a:endParaRPr lang="fr-FR" dirty="0"/>
          </a:p>
        </p:txBody>
      </p:sp>
      <p:pic>
        <p:nvPicPr>
          <p:cNvPr id="3" name="Image 2" descr="DSC03594.JPG"/>
          <p:cNvPicPr>
            <a:picLocks noGrp="1" noChangeAspect="1"/>
          </p:cNvPicPr>
          <p:nvPr isPhoto="1"/>
        </p:nvPicPr>
        <p:blipFill>
          <a:blip r:embed="rId3">
            <a:lum/>
          </a:blip>
          <a:srcRect l="6060" t="5943"/>
          <a:stretch>
            <a:fillRect/>
          </a:stretch>
        </p:blipFill>
        <p:spPr>
          <a:xfrm>
            <a:off x="714348" y="2928934"/>
            <a:ext cx="3813525" cy="335758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Point de contact</a:t>
            </a:r>
            <a:endParaRPr lang="fr-FR" dirty="0"/>
          </a:p>
        </p:txBody>
      </p:sp>
      <p:sp>
        <p:nvSpPr>
          <p:cNvPr id="5" name="Espace réservé du contenu 4"/>
          <p:cNvSpPr>
            <a:spLocks noGrp="1"/>
          </p:cNvSpPr>
          <p:nvPr>
            <p:ph sz="half" idx="1"/>
          </p:nvPr>
        </p:nvSpPr>
        <p:spPr>
          <a:xfrm>
            <a:off x="457200" y="1920085"/>
            <a:ext cx="5257808" cy="4434840"/>
          </a:xfrm>
        </p:spPr>
        <p:txBody>
          <a:bodyPr>
            <a:normAutofit fontScale="92500" lnSpcReduction="10000"/>
          </a:bodyPr>
          <a:lstStyle/>
          <a:p>
            <a:endParaRPr lang="fr-FR" dirty="0"/>
          </a:p>
        </p:txBody>
      </p:sp>
      <p:sp>
        <p:nvSpPr>
          <p:cNvPr id="6" name="Espace réservé du contenu 5"/>
          <p:cNvSpPr>
            <a:spLocks noGrp="1"/>
          </p:cNvSpPr>
          <p:nvPr>
            <p:ph sz="half" idx="2"/>
          </p:nvPr>
        </p:nvSpPr>
        <p:spPr>
          <a:xfrm>
            <a:off x="5857884" y="1920085"/>
            <a:ext cx="2828916" cy="4434840"/>
          </a:xfrm>
        </p:spPr>
        <p:txBody>
          <a:bodyPr>
            <a:normAutofit fontScale="92500" lnSpcReduction="10000"/>
          </a:bodyPr>
          <a:lstStyle/>
          <a:p>
            <a:pPr algn="just"/>
            <a:r>
              <a:rPr lang="fr-FR" dirty="0" smtClean="0"/>
              <a:t>Le point de contact est situé à l'union du tiers vestibulaire et des deux tiers linguaux de la face proximale de la dent, à l'union du tiers occlusal et des deux tiers cervicaux.</a:t>
            </a:r>
          </a:p>
          <a:p>
            <a:endParaRPr lang="fr-FR" dirty="0"/>
          </a:p>
        </p:txBody>
      </p:sp>
      <p:pic>
        <p:nvPicPr>
          <p:cNvPr id="3" name="Image 2" descr="DSC03595.JPG"/>
          <p:cNvPicPr>
            <a:picLocks noGrp="1" noChangeAspect="1"/>
          </p:cNvPicPr>
          <p:nvPr isPhoto="1"/>
        </p:nvPicPr>
        <p:blipFill>
          <a:blip r:embed="rId3">
            <a:lum/>
          </a:blip>
          <a:srcRect l="8314" b="901"/>
          <a:stretch>
            <a:fillRect/>
          </a:stretch>
        </p:blipFill>
        <p:spPr>
          <a:xfrm>
            <a:off x="571472" y="2071678"/>
            <a:ext cx="5072066" cy="41119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fr-FR" dirty="0" smtClean="0"/>
              <a:t>Embrasures</a:t>
            </a:r>
            <a:endParaRPr lang="fr-FR" dirty="0"/>
          </a:p>
        </p:txBody>
      </p:sp>
      <p:sp>
        <p:nvSpPr>
          <p:cNvPr id="6" name="Espace réservé du contenu 5"/>
          <p:cNvSpPr>
            <a:spLocks noGrp="1"/>
          </p:cNvSpPr>
          <p:nvPr>
            <p:ph idx="1"/>
          </p:nvPr>
        </p:nvSpPr>
        <p:spPr/>
        <p:txBody>
          <a:bodyPr/>
          <a:lstStyle/>
          <a:p>
            <a:pPr>
              <a:spcAft>
                <a:spcPts val="0"/>
              </a:spcAft>
            </a:pPr>
            <a:r>
              <a:rPr lang="fr-FR" kern="50" dirty="0" smtClean="0">
                <a:latin typeface="Thorndale"/>
                <a:ea typeface="Andale Sans UI"/>
                <a:cs typeface="Times New Roman"/>
              </a:rPr>
              <a:t>L'embrasure doit permettre le massage de la gencive.</a:t>
            </a:r>
          </a:p>
          <a:p>
            <a:pPr>
              <a:spcAft>
                <a:spcPts val="0"/>
              </a:spcAft>
            </a:pPr>
            <a:r>
              <a:rPr lang="fr-FR" kern="50" dirty="0" smtClean="0">
                <a:latin typeface="Thorndale"/>
                <a:ea typeface="Andale Sans UI"/>
                <a:cs typeface="Times New Roman"/>
              </a:rPr>
              <a:t>Cette forme doit être en harmonie avec celle de la gencive et de la dent naturelle.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 niveau postérieur</a:t>
            </a:r>
            <a:endParaRPr lang="fr-FR" dirty="0"/>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cap="all" dirty="0" smtClean="0"/>
              <a:t>Prophylaxie architecturale</a:t>
            </a:r>
          </a:p>
          <a:p>
            <a:r>
              <a:rPr lang="fr-FR" dirty="0" smtClean="0"/>
              <a:t> </a:t>
            </a:r>
          </a:p>
          <a:p>
            <a:r>
              <a:rPr lang="fr-FR" b="1" cap="small" dirty="0" smtClean="0"/>
              <a:t>Point de Contact</a:t>
            </a:r>
          </a:p>
          <a:p>
            <a:r>
              <a:rPr lang="fr-FR" b="1" cap="small" dirty="0" smtClean="0">
                <a:solidFill>
                  <a:srgbClr xmlns:mc="http://schemas.openxmlformats.org/markup-compatibility/2006" xmlns:a14="http://schemas.microsoft.com/office/drawing/2010/main" val="FF0000" mc:Ignorable=""/>
                </a:solidFill>
              </a:rPr>
              <a:t>Embrasure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Profil harmonieux</a:t>
            </a:r>
            <a:endParaRPr lang="fr-FR" dirty="0"/>
          </a:p>
        </p:txBody>
      </p:sp>
      <p:sp>
        <p:nvSpPr>
          <p:cNvPr id="10" name="Espace réservé du contenu 9"/>
          <p:cNvSpPr>
            <a:spLocks noGrp="1"/>
          </p:cNvSpPr>
          <p:nvPr>
            <p:ph idx="1"/>
          </p:nvPr>
        </p:nvSpPr>
        <p:spPr/>
        <p:txBody>
          <a:bodyPr/>
          <a:lstStyle/>
          <a:p>
            <a:endParaRPr lang="fr-FR" dirty="0"/>
          </a:p>
        </p:txBody>
      </p:sp>
      <p:pic>
        <p:nvPicPr>
          <p:cNvPr id="3" name="Image 2" descr="DSC03596.JPG"/>
          <p:cNvPicPr>
            <a:picLocks noGrp="1" noChangeAspect="1"/>
          </p:cNvPicPr>
          <p:nvPr isPhoto="1"/>
        </p:nvPicPr>
        <p:blipFill>
          <a:blip r:embed="rId3">
            <a:lum/>
          </a:blip>
          <a:srcRect t="11953" r="1527" b="3906"/>
          <a:stretch>
            <a:fillRect/>
          </a:stretch>
        </p:blipFill>
        <p:spPr>
          <a:xfrm>
            <a:off x="565913" y="2428868"/>
            <a:ext cx="5461812" cy="35004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Manque d’harmonie</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endParaRPr lang="fr-FR"/>
          </a:p>
        </p:txBody>
      </p:sp>
      <p:pic>
        <p:nvPicPr>
          <p:cNvPr id="3" name="Image 2" descr="DSC03597.JPG"/>
          <p:cNvPicPr>
            <a:picLocks noGrp="1" noChangeAspect="1"/>
          </p:cNvPicPr>
          <p:nvPr isPhoto="1"/>
        </p:nvPicPr>
        <p:blipFill>
          <a:blip r:embed="rId3">
            <a:lum/>
          </a:blip>
          <a:srcRect l="36489" t="1435" r="11670" b="2404"/>
          <a:stretch>
            <a:fillRect/>
          </a:stretch>
        </p:blipFill>
        <p:spPr>
          <a:xfrm>
            <a:off x="1000100" y="1857364"/>
            <a:ext cx="3286148" cy="457203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contenu 7"/>
          <p:cNvSpPr>
            <a:spLocks noGrp="1"/>
          </p:cNvSpPr>
          <p:nvPr>
            <p:ph sz="half" idx="1"/>
          </p:nvPr>
        </p:nvSpPr>
        <p:spPr/>
        <p:txBody>
          <a:bodyPr/>
          <a:lstStyle/>
          <a:p>
            <a:endParaRPr lang="fr-FR"/>
          </a:p>
        </p:txBody>
      </p:sp>
      <p:sp>
        <p:nvSpPr>
          <p:cNvPr id="9" name="Espace réservé du contenu 8"/>
          <p:cNvSpPr>
            <a:spLocks noGrp="1"/>
          </p:cNvSpPr>
          <p:nvPr>
            <p:ph sz="half" idx="2"/>
          </p:nvPr>
        </p:nvSpPr>
        <p:spPr/>
        <p:txBody>
          <a:bodyPr/>
          <a:lstStyle/>
          <a:p>
            <a:r>
              <a:rPr lang="fr-FR" dirty="0" smtClean="0"/>
              <a:t>Mauvaise conception</a:t>
            </a:r>
            <a:endParaRPr lang="fr-FR" dirty="0"/>
          </a:p>
        </p:txBody>
      </p:sp>
      <p:pic>
        <p:nvPicPr>
          <p:cNvPr id="3" name="Image 2" descr="DSC03598.JPG"/>
          <p:cNvPicPr>
            <a:picLocks noGrp="1" noChangeAspect="1"/>
          </p:cNvPicPr>
          <p:nvPr isPhoto="1"/>
        </p:nvPicPr>
        <p:blipFill>
          <a:blip r:embed="rId3">
            <a:lum/>
          </a:blip>
          <a:srcRect t="7446" r="400" b="29449"/>
          <a:stretch>
            <a:fillRect/>
          </a:stretch>
        </p:blipFill>
        <p:spPr>
          <a:xfrm>
            <a:off x="0" y="3143248"/>
            <a:ext cx="6313509" cy="300039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pPr>
              <a:spcAft>
                <a:spcPts val="0"/>
              </a:spcAft>
            </a:pPr>
            <a:r>
              <a:rPr lang="fr-FR" kern="50" dirty="0" smtClean="0">
                <a:latin typeface="Thorndale"/>
                <a:ea typeface="Andale Sans UI"/>
                <a:cs typeface="Times New Roman"/>
              </a:rPr>
              <a:t>Les dents adjacentes affirme STEIN guident la forme des </a:t>
            </a:r>
            <a:r>
              <a:rPr lang="fr-FR" kern="50" dirty="0" err="1" smtClean="0">
                <a:latin typeface="Thorndale"/>
                <a:ea typeface="Andale Sans UI"/>
                <a:cs typeface="Times New Roman"/>
              </a:rPr>
              <a:t>pontics</a:t>
            </a:r>
            <a:r>
              <a:rPr lang="fr-FR" kern="50" dirty="0" smtClean="0">
                <a:latin typeface="Thorndale"/>
                <a:ea typeface="Andale Sans UI"/>
                <a:cs typeface="Times New Roman"/>
              </a:rPr>
              <a:t>.</a:t>
            </a:r>
          </a:p>
          <a:p>
            <a:pPr>
              <a:spcAft>
                <a:spcPts val="0"/>
              </a:spcAft>
            </a:pPr>
            <a:r>
              <a:rPr lang="fr-FR" kern="50" dirty="0" smtClean="0">
                <a:latin typeface="Thorndale"/>
                <a:ea typeface="Andale Sans UI"/>
                <a:cs typeface="Times New Roman"/>
              </a:rPr>
              <a:t>En cas d'espace </a:t>
            </a:r>
            <a:r>
              <a:rPr lang="fr-FR" kern="50" dirty="0" err="1" smtClean="0">
                <a:latin typeface="Thorndale"/>
                <a:ea typeface="Andale Sans UI"/>
                <a:cs typeface="Times New Roman"/>
              </a:rPr>
              <a:t>interdentaire</a:t>
            </a:r>
            <a:r>
              <a:rPr lang="fr-FR" kern="50" dirty="0" smtClean="0">
                <a:latin typeface="Thorndale"/>
                <a:ea typeface="Andale Sans UI"/>
                <a:cs typeface="Times New Roman"/>
              </a:rPr>
              <a:t> insuffisant, il faut s'efforcer de "gonfler" les coiffes </a:t>
            </a:r>
            <a:r>
              <a:rPr lang="fr-FR" kern="50" dirty="0" err="1" smtClean="0">
                <a:latin typeface="Thorndale"/>
                <a:ea typeface="Andale Sans UI"/>
                <a:cs typeface="Times New Roman"/>
              </a:rPr>
              <a:t>putot</a:t>
            </a:r>
            <a:r>
              <a:rPr lang="fr-FR" kern="50" dirty="0" smtClean="0">
                <a:latin typeface="Thorndale"/>
                <a:ea typeface="Andale Sans UI"/>
                <a:cs typeface="Times New Roman"/>
              </a:rPr>
              <a:t> que de réaliser une forme inadaptée à la fonction.</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Bonne conception</a:t>
            </a:r>
            <a:endParaRPr lang="fr-FR" dirty="0"/>
          </a:p>
        </p:txBody>
      </p:sp>
      <p:sp>
        <p:nvSpPr>
          <p:cNvPr id="5" name="Espace réservé du contenu 4"/>
          <p:cNvSpPr>
            <a:spLocks noGrp="1"/>
          </p:cNvSpPr>
          <p:nvPr>
            <p:ph sz="half" idx="1"/>
          </p:nvPr>
        </p:nvSpPr>
        <p:spPr>
          <a:xfrm>
            <a:off x="457200" y="1920084"/>
            <a:ext cx="5472122" cy="4437873"/>
          </a:xfrm>
        </p:spPr>
        <p:txBody>
          <a:bodyPr/>
          <a:lstStyle/>
          <a:p>
            <a:endParaRPr lang="fr-FR" dirty="0"/>
          </a:p>
        </p:txBody>
      </p:sp>
      <p:sp>
        <p:nvSpPr>
          <p:cNvPr id="6" name="Espace réservé du contenu 5"/>
          <p:cNvSpPr>
            <a:spLocks noGrp="1"/>
          </p:cNvSpPr>
          <p:nvPr>
            <p:ph sz="half" idx="2"/>
          </p:nvPr>
        </p:nvSpPr>
        <p:spPr>
          <a:xfrm>
            <a:off x="6000760" y="1920085"/>
            <a:ext cx="2686040" cy="4434840"/>
          </a:xfrm>
        </p:spPr>
        <p:txBody>
          <a:bodyPr/>
          <a:lstStyle/>
          <a:p>
            <a:r>
              <a:rPr lang="fr-FR" dirty="0" smtClean="0"/>
              <a:t>Selon STEIN</a:t>
            </a:r>
            <a:endParaRPr lang="fr-FR" dirty="0"/>
          </a:p>
        </p:txBody>
      </p:sp>
      <p:pic>
        <p:nvPicPr>
          <p:cNvPr id="3" name="Image 2" descr="DSC03599.JPG"/>
          <p:cNvPicPr>
            <a:picLocks noGrp="1" noChangeAspect="1"/>
          </p:cNvPicPr>
          <p:nvPr isPhoto="1"/>
        </p:nvPicPr>
        <p:blipFill>
          <a:blip r:embed="rId3">
            <a:lum/>
          </a:blip>
          <a:srcRect l="13949" t="-67" r="7162" b="30952"/>
          <a:stretch>
            <a:fillRect/>
          </a:stretch>
        </p:blipFill>
        <p:spPr>
          <a:xfrm>
            <a:off x="785786" y="2428868"/>
            <a:ext cx="5000660" cy="328614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Mauvaise conception</a:t>
            </a:r>
            <a:endParaRPr lang="fr-FR" dirty="0"/>
          </a:p>
        </p:txBody>
      </p:sp>
      <p:sp>
        <p:nvSpPr>
          <p:cNvPr id="5" name="Espace réservé du contenu 4"/>
          <p:cNvSpPr>
            <a:spLocks noGrp="1"/>
          </p:cNvSpPr>
          <p:nvPr>
            <p:ph sz="half" idx="1"/>
          </p:nvPr>
        </p:nvSpPr>
        <p:spPr>
          <a:xfrm>
            <a:off x="457200" y="1920084"/>
            <a:ext cx="5472122" cy="4437873"/>
          </a:xfrm>
        </p:spPr>
        <p:txBody>
          <a:bodyPr/>
          <a:lstStyle/>
          <a:p>
            <a:endParaRPr lang="fr-FR" dirty="0"/>
          </a:p>
        </p:txBody>
      </p:sp>
      <p:sp>
        <p:nvSpPr>
          <p:cNvPr id="6" name="Espace réservé du contenu 5"/>
          <p:cNvSpPr>
            <a:spLocks noGrp="1"/>
          </p:cNvSpPr>
          <p:nvPr>
            <p:ph sz="half" idx="2"/>
          </p:nvPr>
        </p:nvSpPr>
        <p:spPr>
          <a:xfrm>
            <a:off x="6072198" y="1920085"/>
            <a:ext cx="2614602" cy="4434840"/>
          </a:xfrm>
        </p:spPr>
        <p:txBody>
          <a:bodyPr/>
          <a:lstStyle/>
          <a:p>
            <a:r>
              <a:rPr lang="fr-FR" dirty="0" smtClean="0"/>
              <a:t>Selon Stein</a:t>
            </a:r>
            <a:endParaRPr lang="fr-FR" dirty="0"/>
          </a:p>
        </p:txBody>
      </p:sp>
      <p:pic>
        <p:nvPicPr>
          <p:cNvPr id="3" name="Image 2" descr="DSC03600.JPG"/>
          <p:cNvPicPr>
            <a:picLocks noGrp="1" noChangeAspect="1"/>
          </p:cNvPicPr>
          <p:nvPr isPhoto="1"/>
        </p:nvPicPr>
        <p:blipFill>
          <a:blip r:embed="rId3">
            <a:lum/>
          </a:blip>
          <a:srcRect l="425" t="17963" r="400" b="18931"/>
          <a:stretch>
            <a:fillRect/>
          </a:stretch>
        </p:blipFill>
        <p:spPr>
          <a:xfrm>
            <a:off x="391176" y="2643182"/>
            <a:ext cx="5538146" cy="264320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b="1" cap="all" dirty="0" smtClean="0"/>
              <a:t>Prophylaxie architecturale</a:t>
            </a:r>
          </a:p>
          <a:p>
            <a:r>
              <a:rPr lang="fr-FR" dirty="0" smtClean="0"/>
              <a:t> </a:t>
            </a:r>
          </a:p>
          <a:p>
            <a:r>
              <a:rPr lang="fr-FR" b="1" cap="small" dirty="0" smtClean="0"/>
              <a:t>Point de Contact</a:t>
            </a:r>
          </a:p>
          <a:p>
            <a:r>
              <a:rPr lang="fr-FR" b="1" cap="small" dirty="0" smtClean="0"/>
              <a:t>Embrasure</a:t>
            </a:r>
          </a:p>
          <a:p>
            <a:r>
              <a:rPr lang="fr-FR" b="1" cap="small" dirty="0" smtClean="0">
                <a:solidFill>
                  <a:srgbClr xmlns:mc="http://schemas.openxmlformats.org/markup-compatibility/2006" xmlns:a14="http://schemas.microsoft.com/office/drawing/2010/main" val="FF0000" mc:Ignorable=""/>
                </a:solidFill>
              </a:rPr>
              <a:t>Morphologie par rapport à la crête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3200" dirty="0" smtClean="0"/>
              <a:t>Morphologie de la prothèse  par rapport à la crête</a:t>
            </a:r>
            <a:endParaRPr lang="fr-FR" sz="3200" dirty="0"/>
          </a:p>
        </p:txBody>
      </p:sp>
      <p:sp>
        <p:nvSpPr>
          <p:cNvPr id="6" name="Espace réservé du contenu 5"/>
          <p:cNvSpPr>
            <a:spLocks noGrp="1"/>
          </p:cNvSpPr>
          <p:nvPr>
            <p:ph idx="1"/>
          </p:nvPr>
        </p:nvSpPr>
        <p:spPr/>
        <p:txBody>
          <a:bodyPr/>
          <a:lstStyle/>
          <a:p>
            <a:r>
              <a:rPr lang="fr-FR" dirty="0" smtClean="0"/>
              <a:t>Hauteur</a:t>
            </a:r>
          </a:p>
          <a:p>
            <a:pPr lvl="1"/>
            <a:r>
              <a:rPr lang="fr-FR" dirty="0" smtClean="0"/>
              <a:t>Hauteur supra gingivale</a:t>
            </a:r>
          </a:p>
          <a:p>
            <a:pPr lvl="1"/>
            <a:r>
              <a:rPr lang="fr-FR" dirty="0" smtClean="0"/>
              <a:t>Hauteur juxta osseuse</a:t>
            </a:r>
          </a:p>
          <a:p>
            <a:r>
              <a:rPr lang="fr-FR" dirty="0" smtClean="0"/>
              <a:t>Forme</a:t>
            </a:r>
          </a:p>
          <a:p>
            <a:pPr lvl="1"/>
            <a:r>
              <a:rPr lang="fr-FR" dirty="0" smtClean="0"/>
              <a:t>Recouvrement de la crête</a:t>
            </a:r>
          </a:p>
          <a:p>
            <a:pPr lvl="1"/>
            <a:r>
              <a:rPr lang="fr-FR" dirty="0" smtClean="0"/>
              <a:t>Forme pentagonale</a:t>
            </a:r>
          </a:p>
          <a:p>
            <a:pPr lvl="1"/>
            <a:r>
              <a:rPr lang="fr-FR" dirty="0" smtClean="0"/>
              <a:t>Forme punctiforme</a:t>
            </a:r>
          </a:p>
          <a:p>
            <a:pPr lvl="2"/>
            <a:r>
              <a:rPr lang="fr-FR" dirty="0" smtClean="0"/>
              <a:t>Au niveau prémolaires et canines supérieures</a:t>
            </a:r>
          </a:p>
          <a:p>
            <a:pPr lvl="2"/>
            <a:r>
              <a:rPr lang="fr-FR" dirty="0" smtClean="0"/>
              <a:t>Au niveau prémolaires et canines inférieures</a:t>
            </a:r>
          </a:p>
          <a:p>
            <a:pPr lvl="2"/>
            <a:r>
              <a:rPr lang="fr-FR" dirty="0" smtClean="0"/>
              <a:t>Au niveau du bloc incisif</a:t>
            </a:r>
          </a:p>
          <a:p>
            <a:pPr lvl="1"/>
            <a:endParaRPr lang="fr-FR" dirty="0"/>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Hauteur  supra gingivale</a:t>
            </a:r>
            <a:endParaRPr lang="fr-FR" dirty="0"/>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Rappelant celle du « </a:t>
            </a:r>
            <a:r>
              <a:rPr lang="fr-FR" kern="50" dirty="0" err="1" smtClean="0">
                <a:latin typeface="Thorndale"/>
                <a:ea typeface="Andale Sans UI"/>
                <a:cs typeface="Times New Roman"/>
              </a:rPr>
              <a:t>Pontic</a:t>
            </a:r>
            <a:r>
              <a:rPr lang="fr-FR" kern="50" dirty="0" smtClean="0">
                <a:latin typeface="Thorndale"/>
                <a:ea typeface="Andale Sans UI"/>
                <a:cs typeface="Times New Roman"/>
              </a:rPr>
              <a:t> </a:t>
            </a:r>
            <a:r>
              <a:rPr lang="fr-FR" kern="50" dirty="0" err="1" smtClean="0">
                <a:latin typeface="Thorndale"/>
                <a:ea typeface="Andale Sans UI"/>
                <a:cs typeface="Times New Roman"/>
              </a:rPr>
              <a:t>Sanitary</a:t>
            </a:r>
            <a:r>
              <a:rPr lang="fr-FR" kern="50" dirty="0" smtClean="0">
                <a:latin typeface="Thorndale"/>
                <a:ea typeface="Andale Sans UI"/>
                <a:cs typeface="Times New Roman"/>
              </a:rPr>
              <a:t> », cette situation présente la meilleure position pour le nettoyage des débris alimentaires dans le cadre d'un prothèse fixée lorsque l'esthétique ne pose pas de problèmes.</a:t>
            </a:r>
          </a:p>
          <a:p>
            <a:r>
              <a:rPr lang="fr-FR" kern="50" dirty="0" smtClean="0">
                <a:latin typeface="Thorndale"/>
                <a:ea typeface="Andale Sans UI"/>
                <a:cs typeface="Times New Roman"/>
              </a:rPr>
              <a:t> Dans le cas d'une prothèse implantaire, les aliments ont tendance à s'enrouler autour de la tige implantaire. Marc BERT préconise cette solution.</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Emergence sur la crête</a:t>
            </a:r>
            <a:endParaRPr lang="fr-FR" dirty="0"/>
          </a:p>
        </p:txBody>
      </p:sp>
      <p:sp>
        <p:nvSpPr>
          <p:cNvPr id="4" name="Espace réservé du contenu 3"/>
          <p:cNvSpPr>
            <a:spLocks noGrp="1"/>
          </p:cNvSpPr>
          <p:nvPr>
            <p:ph sz="half" idx="1"/>
          </p:nvPr>
        </p:nvSpPr>
        <p:spPr/>
        <p:txBody>
          <a:bodyPr/>
          <a:lstStyle/>
          <a:p>
            <a:endParaRPr lang="fr-FR"/>
          </a:p>
        </p:txBody>
      </p:sp>
      <p:sp>
        <p:nvSpPr>
          <p:cNvPr id="5" name="Espace réservé du contenu 4"/>
          <p:cNvSpPr>
            <a:spLocks noGrp="1"/>
          </p:cNvSpPr>
          <p:nvPr>
            <p:ph sz="half" idx="2"/>
          </p:nvPr>
        </p:nvSpPr>
        <p:spPr/>
        <p:txBody>
          <a:bodyPr/>
          <a:lstStyle/>
          <a:p>
            <a:pPr lvl="0" algn="just"/>
            <a:r>
              <a:rPr lang="fr-FR" kern="50" dirty="0" smtClean="0">
                <a:ea typeface="Andale Sans UI"/>
                <a:cs typeface="Times New Roman"/>
              </a:rPr>
              <a:t>Dans le plan frontal, une émergence palatine donnera des couronnes trop courtes, des embrasures trop importantes, à moins de faire un surplomb au détriment de l'hygiène.</a:t>
            </a:r>
          </a:p>
          <a:p>
            <a:endParaRPr lang="fr-FR" dirty="0"/>
          </a:p>
        </p:txBody>
      </p:sp>
      <p:pic>
        <p:nvPicPr>
          <p:cNvPr id="3" name="Image 2" descr="DSC03539.JPG"/>
          <p:cNvPicPr>
            <a:picLocks noGrp="1" noChangeAspect="1"/>
          </p:cNvPicPr>
          <p:nvPr isPhoto="1"/>
        </p:nvPicPr>
        <p:blipFill>
          <a:blip r:embed="rId3">
            <a:lum/>
          </a:blip>
          <a:stretch>
            <a:fillRect/>
          </a:stretch>
        </p:blipFill>
        <p:spPr>
          <a:xfrm>
            <a:off x="571472" y="1928802"/>
            <a:ext cx="3565525" cy="432912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err="1" smtClean="0"/>
              <a:t>Pontic</a:t>
            </a:r>
            <a:r>
              <a:rPr lang="fr-FR" dirty="0" smtClean="0"/>
              <a:t> </a:t>
            </a:r>
            <a:r>
              <a:rPr lang="fr-FR" dirty="0" err="1" smtClean="0"/>
              <a:t>Sanitary</a:t>
            </a:r>
            <a:r>
              <a:rPr lang="fr-FR" dirty="0" smtClean="0"/>
              <a:t> selon Stein</a:t>
            </a:r>
            <a:endParaRPr lang="fr-FR" dirty="0"/>
          </a:p>
        </p:txBody>
      </p:sp>
      <p:sp>
        <p:nvSpPr>
          <p:cNvPr id="7" name="Espace réservé du contenu 6"/>
          <p:cNvSpPr>
            <a:spLocks noGrp="1"/>
          </p:cNvSpPr>
          <p:nvPr>
            <p:ph idx="1"/>
          </p:nvPr>
        </p:nvSpPr>
        <p:spPr/>
        <p:txBody>
          <a:bodyPr/>
          <a:lstStyle/>
          <a:p>
            <a:endParaRPr lang="fr-FR"/>
          </a:p>
        </p:txBody>
      </p:sp>
      <p:pic>
        <p:nvPicPr>
          <p:cNvPr id="3" name="Image 2" descr="DSC03601.JPG"/>
          <p:cNvPicPr>
            <a:picLocks noGrp="1" noChangeAspect="1"/>
          </p:cNvPicPr>
          <p:nvPr isPhoto="1"/>
        </p:nvPicPr>
        <p:blipFill>
          <a:blip r:embed="rId3">
            <a:lum/>
          </a:blip>
          <a:srcRect r="826" b="17362"/>
          <a:stretch>
            <a:fillRect/>
          </a:stretch>
        </p:blipFill>
        <p:spPr>
          <a:xfrm>
            <a:off x="642910" y="2143115"/>
            <a:ext cx="8072494" cy="44648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Hauteur juxta osseuse</a:t>
            </a:r>
            <a:endParaRPr lang="fr-FR" dirty="0"/>
          </a:p>
        </p:txBody>
      </p:sp>
      <p:sp>
        <p:nvSpPr>
          <p:cNvPr id="3" name="Espace réservé du contenu 2"/>
          <p:cNvSpPr>
            <a:spLocks noGrp="1"/>
          </p:cNvSpPr>
          <p:nvPr>
            <p:ph idx="1"/>
          </p:nvPr>
        </p:nvSpPr>
        <p:spPr/>
        <p:txBody>
          <a:bodyPr>
            <a:normAutofit/>
          </a:bodyPr>
          <a:lstStyle/>
          <a:p>
            <a:pPr>
              <a:spcAft>
                <a:spcPts val="0"/>
              </a:spcAft>
            </a:pPr>
            <a:r>
              <a:rPr lang="fr-FR" kern="50" dirty="0" smtClean="0">
                <a:latin typeface="Thorndale"/>
                <a:ea typeface="Andale Sans UI"/>
                <a:cs typeface="Times New Roman"/>
              </a:rPr>
              <a:t>Le contact de la superstructure sur l'os permet une répartition harmonieuse des forces et une stimulation de l'ostéogénèse. J. JUILLET et R. STREEL recommandent pour leur T3D que le moignon soit au contact osseux.</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dirty="0" smtClean="0"/>
              <a:t>Forme</a:t>
            </a:r>
          </a:p>
          <a:p>
            <a:pPr lvl="1"/>
            <a:r>
              <a:rPr lang="fr-FR" dirty="0" smtClean="0"/>
              <a:t>Recouvrement de la crête</a:t>
            </a:r>
          </a:p>
          <a:p>
            <a:pPr>
              <a:spcAft>
                <a:spcPts val="0"/>
              </a:spcAft>
            </a:pPr>
            <a:r>
              <a:rPr lang="fr-FR" kern="50" dirty="0" smtClean="0">
                <a:latin typeface="Thorndale"/>
                <a:ea typeface="Andale Sans UI"/>
                <a:cs typeface="Times New Roman"/>
              </a:rPr>
              <a:t>Comme pour les parties du bridge, les superstructures en forme de selle provoqueraient obligatoirement une inflammation de la gencive au niveau implantaire. Cette forme est à proscrire.</a:t>
            </a:r>
          </a:p>
          <a:p>
            <a:pPr>
              <a:spcAft>
                <a:spcPts val="0"/>
              </a:spcAft>
            </a:pPr>
            <a:r>
              <a:rPr lang="fr-FR" kern="50" dirty="0" smtClean="0">
                <a:latin typeface="Thorndale"/>
                <a:ea typeface="Andale Sans UI"/>
                <a:cs typeface="Times New Roman"/>
              </a:rPr>
              <a:t>L'hygiène  peut être assurée par la soie dentaire qui ne peut passer de manière efficace sous un </a:t>
            </a:r>
            <a:r>
              <a:rPr lang="fr-FR" kern="50" dirty="0" err="1" smtClean="0">
                <a:latin typeface="Thorndale"/>
                <a:ea typeface="Andale Sans UI"/>
                <a:cs typeface="Times New Roman"/>
              </a:rPr>
              <a:t>pontic</a:t>
            </a:r>
            <a:r>
              <a:rPr lang="fr-FR" kern="50" dirty="0" smtClean="0">
                <a:latin typeface="Thorndale"/>
                <a:ea typeface="Andale Sans UI"/>
                <a:cs typeface="Times New Roman"/>
              </a:rPr>
              <a:t> recouvrement de crête.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pic>
        <p:nvPicPr>
          <p:cNvPr id="3" name="Image 2" descr="DSC03602.JPG"/>
          <p:cNvPicPr>
            <a:picLocks noGrp="1" noChangeAspect="1"/>
          </p:cNvPicPr>
          <p:nvPr isPhoto="1"/>
        </p:nvPicPr>
        <p:blipFill>
          <a:blip r:embed="rId3">
            <a:lum/>
          </a:blip>
          <a:srcRect l="21413" r="16603" b="14357"/>
          <a:stretch>
            <a:fillRect/>
          </a:stretch>
        </p:blipFill>
        <p:spPr>
          <a:xfrm>
            <a:off x="428596" y="2071678"/>
            <a:ext cx="3929090" cy="4286280"/>
          </a:xfrm>
          <a:prstGeom prst="rect">
            <a:avLst/>
          </a:prstGeom>
          <a:noFill/>
          <a:ln>
            <a:noFill/>
          </a:ln>
        </p:spPr>
      </p:pic>
      <p:pic>
        <p:nvPicPr>
          <p:cNvPr id="7" name="Espace réservé du contenu 6" descr="DSC03603.JPG"/>
          <p:cNvPicPr>
            <a:picLocks noGrp="1" noChangeAspect="1"/>
          </p:cNvPicPr>
          <p:nvPr isPhoto="1">
            <p:ph sz="half" idx="2"/>
          </p:nvPr>
        </p:nvPicPr>
        <p:blipFill>
          <a:blip r:embed="rId4">
            <a:lum/>
          </a:blip>
          <a:srcRect l="6762" t="3005" r="5334" b="20367"/>
          <a:stretch>
            <a:fillRect/>
          </a:stretch>
        </p:blipFill>
        <p:spPr>
          <a:xfrm>
            <a:off x="4648200" y="2071678"/>
            <a:ext cx="4038600" cy="428628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3200" dirty="0" smtClean="0"/>
              <a:t>Vestibule profond bonne hygiène </a:t>
            </a:r>
            <a:endParaRPr lang="fr-FR" sz="3200" dirty="0"/>
          </a:p>
        </p:txBody>
      </p:sp>
      <p:sp>
        <p:nvSpPr>
          <p:cNvPr id="8" name="Espace réservé du contenu 7"/>
          <p:cNvSpPr>
            <a:spLocks noGrp="1"/>
          </p:cNvSpPr>
          <p:nvPr>
            <p:ph idx="1"/>
          </p:nvPr>
        </p:nvSpPr>
        <p:spPr/>
        <p:txBody>
          <a:bodyPr/>
          <a:lstStyle/>
          <a:p>
            <a:endParaRPr lang="fr-FR"/>
          </a:p>
        </p:txBody>
      </p:sp>
      <p:pic>
        <p:nvPicPr>
          <p:cNvPr id="3" name="Image 2" descr="DSC03604.JPG"/>
          <p:cNvPicPr>
            <a:picLocks noGrp="1" noChangeAspect="1"/>
          </p:cNvPicPr>
          <p:nvPr isPhoto="1"/>
        </p:nvPicPr>
        <p:blipFill>
          <a:blip r:embed="rId3">
            <a:lum/>
          </a:blip>
          <a:srcRect l="1127" t="9850" r="1953" b="9015"/>
          <a:stretch>
            <a:fillRect/>
          </a:stretch>
        </p:blipFill>
        <p:spPr>
          <a:xfrm>
            <a:off x="1285852" y="1928802"/>
            <a:ext cx="6143668" cy="435771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3200" dirty="0" smtClean="0"/>
              <a:t>Vestibule peu profond ne favorise pas l’hygiène</a:t>
            </a:r>
            <a:endParaRPr lang="fr-FR" sz="3200" dirty="0"/>
          </a:p>
        </p:txBody>
      </p:sp>
      <p:sp>
        <p:nvSpPr>
          <p:cNvPr id="6" name="Espace réservé du contenu 5"/>
          <p:cNvSpPr>
            <a:spLocks noGrp="1"/>
          </p:cNvSpPr>
          <p:nvPr>
            <p:ph idx="1"/>
          </p:nvPr>
        </p:nvSpPr>
        <p:spPr/>
        <p:txBody>
          <a:bodyPr/>
          <a:lstStyle/>
          <a:p>
            <a:r>
              <a:rPr lang="fr-FR" dirty="0" smtClean="0"/>
              <a:t>Accumulation de plaque</a:t>
            </a:r>
            <a:endParaRPr lang="fr-FR" dirty="0"/>
          </a:p>
        </p:txBody>
      </p:sp>
      <p:pic>
        <p:nvPicPr>
          <p:cNvPr id="3" name="Image 2" descr="DSC03605.JPG"/>
          <p:cNvPicPr>
            <a:picLocks noGrp="1" noChangeAspect="1"/>
          </p:cNvPicPr>
          <p:nvPr isPhoto="1"/>
        </p:nvPicPr>
        <p:blipFill>
          <a:blip r:embed="rId3">
            <a:lum/>
          </a:blip>
          <a:srcRect r="4207" b="12854"/>
          <a:stretch>
            <a:fillRect/>
          </a:stretch>
        </p:blipFill>
        <p:spPr>
          <a:xfrm>
            <a:off x="1643042" y="2714596"/>
            <a:ext cx="6072230" cy="41434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sz="3600" b="1" cap="all" dirty="0" smtClean="0"/>
              <a:t>Prophylaxie architecturale</a:t>
            </a:r>
            <a:r>
              <a:rPr lang="fr-FR" b="1" cap="all" dirty="0" smtClean="0"/>
              <a:t/>
            </a:r>
            <a:br>
              <a:rPr lang="fr-FR" b="1" cap="all" dirty="0" smtClean="0"/>
            </a:br>
            <a:endParaRPr lang="fr-FR" dirty="0"/>
          </a:p>
        </p:txBody>
      </p:sp>
      <p:sp>
        <p:nvSpPr>
          <p:cNvPr id="6" name="Espace réservé du contenu 5"/>
          <p:cNvSpPr>
            <a:spLocks noGrp="1"/>
          </p:cNvSpPr>
          <p:nvPr>
            <p:ph idx="1"/>
          </p:nvPr>
        </p:nvSpPr>
        <p:spPr/>
        <p:txBody>
          <a:bodyPr>
            <a:normAutofit/>
          </a:bodyPr>
          <a:lstStyle/>
          <a:p>
            <a:r>
              <a:rPr lang="fr-FR" dirty="0" smtClean="0"/>
              <a:t> </a:t>
            </a:r>
          </a:p>
          <a:p>
            <a:r>
              <a:rPr lang="fr-FR" b="1" cap="small" dirty="0" smtClean="0"/>
              <a:t>Point de Contact</a:t>
            </a:r>
          </a:p>
          <a:p>
            <a:r>
              <a:rPr lang="fr-FR" b="1" cap="small" dirty="0" smtClean="0"/>
              <a:t>Embrasure</a:t>
            </a:r>
          </a:p>
          <a:p>
            <a:r>
              <a:rPr lang="fr-FR" b="1" cap="small" dirty="0" smtClean="0"/>
              <a:t>Morphologie par rapport à la crête</a:t>
            </a:r>
          </a:p>
          <a:p>
            <a:pPr lvl="1"/>
            <a:r>
              <a:rPr lang="fr-FR" dirty="0" smtClean="0"/>
              <a:t>Hauteur</a:t>
            </a:r>
          </a:p>
          <a:p>
            <a:pPr lvl="2"/>
            <a:r>
              <a:rPr lang="fr-FR" dirty="0" smtClean="0"/>
              <a:t>Hauteur supra gingivale</a:t>
            </a:r>
          </a:p>
          <a:p>
            <a:pPr lvl="2"/>
            <a:r>
              <a:rPr lang="fr-FR" dirty="0" smtClean="0"/>
              <a:t>Hauteur juxta osseuse</a:t>
            </a:r>
          </a:p>
          <a:p>
            <a:pPr lvl="1"/>
            <a:r>
              <a:rPr lang="fr-FR" dirty="0" smtClean="0"/>
              <a:t>Forme</a:t>
            </a:r>
          </a:p>
          <a:p>
            <a:pPr lvl="2"/>
            <a:r>
              <a:rPr lang="fr-FR" dirty="0" smtClean="0"/>
              <a:t>Recouvrement de la crête</a:t>
            </a:r>
          </a:p>
          <a:p>
            <a:pPr lvl="2"/>
            <a:r>
              <a:rPr lang="fr-FR" dirty="0" smtClean="0">
                <a:solidFill>
                  <a:srgbClr xmlns:mc="http://schemas.openxmlformats.org/markup-compatibility/2006" xmlns:a14="http://schemas.microsoft.com/office/drawing/2010/main" val="FF0000" mc:Ignorable=""/>
                </a:solidFill>
              </a:rPr>
              <a:t>Forme pentagonale</a:t>
            </a:r>
          </a:p>
          <a:p>
            <a:endParaRPr lang="fr-FR" b="1" cap="small"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endParaRPr lang="fr-FR"/>
          </a:p>
        </p:txBody>
      </p:sp>
      <p:pic>
        <p:nvPicPr>
          <p:cNvPr id="3" name="Image 2" descr="DSC03607.JPG"/>
          <p:cNvPicPr>
            <a:picLocks noGrp="1" noChangeAspect="1"/>
          </p:cNvPicPr>
          <p:nvPr isPhoto="1"/>
        </p:nvPicPr>
        <p:blipFill>
          <a:blip r:embed="rId3">
            <a:lum/>
          </a:blip>
          <a:srcRect l="18457" t="1435" r="9416" b="3906"/>
          <a:stretch>
            <a:fillRect/>
          </a:stretch>
        </p:blipFill>
        <p:spPr>
          <a:xfrm>
            <a:off x="1142976" y="1785926"/>
            <a:ext cx="4572032" cy="450059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Forme pentagonale</a:t>
            </a:r>
            <a:endParaRPr lang="fr-FR" dirty="0"/>
          </a:p>
        </p:txBody>
      </p:sp>
      <p:sp>
        <p:nvSpPr>
          <p:cNvPr id="5" name="Espace réservé du contenu 4"/>
          <p:cNvSpPr>
            <a:spLocks noGrp="1"/>
          </p:cNvSpPr>
          <p:nvPr>
            <p:ph idx="1"/>
          </p:nvPr>
        </p:nvSpPr>
        <p:spPr/>
        <p:txBody>
          <a:bodyPr/>
          <a:lstStyle/>
          <a:p>
            <a:r>
              <a:rPr lang="fr-FR" kern="50" dirty="0" smtClean="0">
                <a:latin typeface="Thorndale"/>
                <a:ea typeface="Andale Sans UI"/>
                <a:cs typeface="Times New Roman"/>
              </a:rPr>
              <a:t>Selon F. BOUCHON et J. POGGIOLI, dans le cas d'une hauteur </a:t>
            </a:r>
            <a:r>
              <a:rPr lang="fr-FR" kern="50" dirty="0" err="1" smtClean="0">
                <a:latin typeface="Thorndale"/>
                <a:ea typeface="Andale Sans UI"/>
                <a:cs typeface="Times New Roman"/>
              </a:rPr>
              <a:t>supragingivale</a:t>
            </a:r>
            <a:r>
              <a:rPr lang="fr-FR" kern="50" dirty="0" smtClean="0">
                <a:latin typeface="Thorndale"/>
                <a:ea typeface="Andale Sans UI"/>
                <a:cs typeface="Times New Roman"/>
              </a:rPr>
              <a:t> la forme pentagonale améliore la résistance à la flexion d'une arche </a:t>
            </a:r>
            <a:r>
              <a:rPr lang="fr-FR" kern="50" dirty="0" err="1" smtClean="0">
                <a:latin typeface="Thorndale"/>
                <a:ea typeface="Andale Sans UI"/>
                <a:cs typeface="Times New Roman"/>
              </a:rPr>
              <a:t>supramuqueuse</a:t>
            </a:r>
            <a:r>
              <a:rPr lang="fr-FR" kern="50" dirty="0" smtClean="0">
                <a:latin typeface="Thorndale"/>
                <a:ea typeface="Andale Sans UI"/>
                <a:cs typeface="Times New Roman"/>
              </a:rPr>
              <a: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Forme punctiforme</a:t>
            </a:r>
            <a:endParaRPr lang="fr-FR" dirty="0"/>
          </a:p>
        </p:txBody>
      </p:sp>
      <p:sp>
        <p:nvSpPr>
          <p:cNvPr id="3" name="Espace réservé du contenu 2"/>
          <p:cNvSpPr>
            <a:spLocks noGrp="1"/>
          </p:cNvSpPr>
          <p:nvPr>
            <p:ph idx="1"/>
          </p:nvPr>
        </p:nvSpPr>
        <p:spPr/>
        <p:txBody>
          <a:bodyPr/>
          <a:lstStyle/>
          <a:p>
            <a:pPr lvl="0"/>
            <a:r>
              <a:rPr lang="fr-FR" kern="50" dirty="0" smtClean="0">
                <a:latin typeface="Thorndale"/>
                <a:ea typeface="Andale Sans UI"/>
                <a:cs typeface="Times New Roman"/>
              </a:rPr>
              <a:t>Cette forme est nécessaire pour les dents antérieures. Par ailleurs, l'orientation des crêtes est différente à la mandibule et au maxillaire.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Emergence palatine</a:t>
            </a:r>
            <a:endParaRPr lang="fr-FR" dirty="0"/>
          </a:p>
        </p:txBody>
      </p:sp>
      <p:pic>
        <p:nvPicPr>
          <p:cNvPr id="3" name="Image 2" descr="DSC03540.JPG"/>
          <p:cNvPicPr>
            <a:picLocks noGrp="1" noChangeAspect="1"/>
          </p:cNvPicPr>
          <p:nvPr isPhoto="1"/>
        </p:nvPicPr>
        <p:blipFill>
          <a:blip r:embed="rId3">
            <a:lum/>
          </a:blip>
          <a:srcRect r="1527" b="14930"/>
          <a:stretch>
            <a:fillRect/>
          </a:stretch>
        </p:blipFill>
        <p:spPr>
          <a:xfrm>
            <a:off x="1142976" y="2000240"/>
            <a:ext cx="6242071" cy="3500462"/>
          </a:xfrm>
          <a:prstGeom prst="rect">
            <a:avLst/>
          </a:prstGeom>
          <a:noFill/>
          <a:ln>
            <a:noFill/>
          </a:ln>
        </p:spPr>
      </p:pic>
      <p:sp>
        <p:nvSpPr>
          <p:cNvPr id="4" name="Rectangle 3"/>
          <p:cNvSpPr/>
          <p:nvPr/>
        </p:nvSpPr>
        <p:spPr>
          <a:xfrm>
            <a:off x="1071538" y="5451128"/>
            <a:ext cx="7429551" cy="1200329"/>
          </a:xfrm>
          <a:prstGeom prst="rect">
            <a:avLst/>
          </a:prstGeom>
        </p:spPr>
        <p:txBody>
          <a:bodyPr wrap="square">
            <a:spAutoFit/>
          </a:bodyPr>
          <a:lstStyle/>
          <a:p>
            <a:pPr marL="342900" lvl="0" indent="-342900">
              <a:spcAft>
                <a:spcPts val="0"/>
              </a:spcAft>
              <a:buFont typeface="Arial"/>
              <a:buChar char="·"/>
              <a:tabLst>
                <a:tab pos="179705" algn="l"/>
                <a:tab pos="816610" algn="l"/>
              </a:tabLst>
            </a:pPr>
            <a:r>
              <a:rPr lang="fr-FR" sz="2400" kern="50" dirty="0" smtClean="0">
                <a:ea typeface="Andale Sans UI"/>
                <a:cs typeface="Times New Roman"/>
              </a:rPr>
              <a:t>Dans le plan sagittal, les piliers sortent entre les dents, mais la situation est moins grave que pour les dents </a:t>
            </a:r>
            <a:r>
              <a:rPr lang="fr-FR" sz="2400" kern="50" dirty="0" err="1" smtClean="0">
                <a:ea typeface="Andale Sans UI"/>
                <a:cs typeface="Times New Roman"/>
              </a:rPr>
              <a:t>antéro</a:t>
            </a:r>
            <a:r>
              <a:rPr lang="fr-FR" sz="2400" kern="50" dirty="0" smtClean="0">
                <a:ea typeface="Andale Sans UI"/>
                <a:cs typeface="Times New Roman"/>
              </a:rPr>
              <a:t>-supérieures.</a:t>
            </a:r>
            <a:endParaRPr lang="fr-FR" sz="2400" kern="50" dirty="0">
              <a:ea typeface="Andale Sans UI"/>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3200" dirty="0" smtClean="0"/>
              <a:t>Au niveau prémolaire et canines supérieures</a:t>
            </a:r>
            <a:endParaRPr lang="fr-FR" sz="3200" dirty="0"/>
          </a:p>
        </p:txBody>
      </p:sp>
      <p:sp>
        <p:nvSpPr>
          <p:cNvPr id="8" name="Espace réservé du contenu 7"/>
          <p:cNvSpPr>
            <a:spLocks noGrp="1"/>
          </p:cNvSpPr>
          <p:nvPr>
            <p:ph idx="1"/>
          </p:nvPr>
        </p:nvSpPr>
        <p:spPr/>
        <p:txBody>
          <a:bodyPr/>
          <a:lstStyle/>
          <a:p>
            <a:endParaRPr lang="fr-FR"/>
          </a:p>
        </p:txBody>
      </p:sp>
      <p:pic>
        <p:nvPicPr>
          <p:cNvPr id="3" name="Image 2" descr="DSC03606.JPG"/>
          <p:cNvPicPr>
            <a:picLocks noGrp="1" noChangeAspect="1"/>
          </p:cNvPicPr>
          <p:nvPr isPhoto="1"/>
        </p:nvPicPr>
        <p:blipFill>
          <a:blip r:embed="rId3">
            <a:lum/>
          </a:blip>
          <a:srcRect l="9015" b="3839"/>
          <a:stretch>
            <a:fillRect/>
          </a:stretch>
        </p:blipFill>
        <p:spPr>
          <a:xfrm>
            <a:off x="1643042" y="2143116"/>
            <a:ext cx="5767415" cy="457203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Au niveau prémolaires et canines inférieures</a:t>
            </a:r>
            <a:endParaRPr lang="fr-FR" sz="3200" dirty="0"/>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Au niveau du bloc incisif</a:t>
            </a:r>
            <a:endParaRPr lang="fr-FR" dirty="0"/>
          </a:p>
        </p:txBody>
      </p:sp>
      <p:sp>
        <p:nvSpPr>
          <p:cNvPr id="7" name="Espace réservé du contenu 6"/>
          <p:cNvSpPr>
            <a:spLocks noGrp="1"/>
          </p:cNvSpPr>
          <p:nvPr>
            <p:ph idx="1"/>
          </p:nvPr>
        </p:nvSpPr>
        <p:spPr/>
        <p:txBody>
          <a:bodyPr/>
          <a:lstStyle/>
          <a:p>
            <a:r>
              <a:rPr lang="fr-FR" kern="50" dirty="0" smtClean="0">
                <a:latin typeface="Thorndale"/>
                <a:ea typeface="Andale Sans UI"/>
                <a:cs typeface="Times New Roman"/>
              </a:rPr>
              <a:t>L'axe de la dent est vestibulaire. </a:t>
            </a:r>
          </a:p>
          <a:p>
            <a:r>
              <a:rPr lang="fr-FR" kern="50" dirty="0" smtClean="0">
                <a:latin typeface="Thorndale"/>
                <a:ea typeface="Andale Sans UI"/>
                <a:cs typeface="Times New Roman"/>
              </a:rPr>
              <a:t>Au contraire, l'axe implantaire est plus palatin.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sz="half" idx="1"/>
          </p:nvPr>
        </p:nvSpPr>
        <p:spPr>
          <a:xfrm>
            <a:off x="457200" y="1920085"/>
            <a:ext cx="4829180" cy="4434840"/>
          </a:xfrm>
        </p:spPr>
        <p:txBody>
          <a:bodyPr/>
          <a:lstStyle/>
          <a:p>
            <a:endParaRPr lang="fr-FR" dirty="0"/>
          </a:p>
        </p:txBody>
      </p:sp>
      <p:sp>
        <p:nvSpPr>
          <p:cNvPr id="7" name="Espace réservé du contenu 6"/>
          <p:cNvSpPr>
            <a:spLocks noGrp="1"/>
          </p:cNvSpPr>
          <p:nvPr>
            <p:ph sz="half" idx="2"/>
          </p:nvPr>
        </p:nvSpPr>
        <p:spPr>
          <a:xfrm>
            <a:off x="5429256" y="1920085"/>
            <a:ext cx="3257544" cy="4434840"/>
          </a:xfrm>
        </p:spPr>
        <p:txBody>
          <a:bodyPr/>
          <a:lstStyle/>
          <a:p>
            <a:r>
              <a:rPr lang="fr-FR" kern="50" dirty="0" smtClean="0">
                <a:latin typeface="Thorndale"/>
                <a:ea typeface="Andale Sans UI"/>
                <a:cs typeface="Times New Roman"/>
              </a:rPr>
              <a:t>La zone antérieure est une zone d'accès plus favorable pour le nettoyage. Pour des raisons esthétiques, il faut admettre un léger recouvrement à la tête gingivale.</a:t>
            </a:r>
            <a:endParaRPr lang="fr-FR" dirty="0"/>
          </a:p>
        </p:txBody>
      </p:sp>
      <p:pic>
        <p:nvPicPr>
          <p:cNvPr id="4" name="Image 3" descr="DSC03608.JPG"/>
          <p:cNvPicPr>
            <a:picLocks noGrp="1" noChangeAspect="1"/>
          </p:cNvPicPr>
          <p:nvPr isPhoto="1"/>
        </p:nvPicPr>
        <p:blipFill>
          <a:blip r:embed="rId3">
            <a:lum/>
          </a:blip>
          <a:stretch>
            <a:fillRect/>
          </a:stretch>
        </p:blipFill>
        <p:spPr>
          <a:xfrm>
            <a:off x="642911" y="2285992"/>
            <a:ext cx="4643470" cy="411480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kern="50" dirty="0" smtClean="0">
                <a:latin typeface="Thorndale"/>
                <a:ea typeface="Andale Sans UI"/>
                <a:cs typeface="Times New Roman"/>
              </a:rPr>
              <a:t>Lorsque nous nous trouvons en présence d'une faible hauteur osseuse due à un appareil amovible, les crêtes sont fortement résorbées. En ce cas, il est indispensable de chercher d'abord à rétablir des crêtes harmonieuses avant d'envisager l'implantation.</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b="1" cap="all" dirty="0" smtClean="0"/>
              <a:t>Prophylaxie architecturale</a:t>
            </a:r>
          </a:p>
          <a:p>
            <a:r>
              <a:rPr lang="fr-FR" dirty="0" smtClean="0"/>
              <a:t> </a:t>
            </a:r>
          </a:p>
          <a:p>
            <a:r>
              <a:rPr lang="fr-FR" b="1" cap="small" dirty="0" smtClean="0"/>
              <a:t>Point de Contact</a:t>
            </a:r>
          </a:p>
          <a:p>
            <a:r>
              <a:rPr lang="fr-FR" b="1" cap="small" dirty="0" smtClean="0"/>
              <a:t>Embrasure</a:t>
            </a:r>
          </a:p>
          <a:p>
            <a:r>
              <a:rPr lang="fr-FR" b="1" cap="small" dirty="0" smtClean="0"/>
              <a:t>Morphologie par rapport à la crête</a:t>
            </a:r>
          </a:p>
          <a:p>
            <a:r>
              <a:rPr lang="fr-FR" b="1" cap="small" dirty="0" smtClean="0">
                <a:solidFill>
                  <a:srgbClr xmlns:mc="http://schemas.openxmlformats.org/markup-compatibility/2006" xmlns:a14="http://schemas.microsoft.com/office/drawing/2010/main" val="FF0000" mc:Ignorable=""/>
                </a:solidFill>
              </a:rPr>
              <a:t>Forme axiale de contours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contenu 7"/>
          <p:cNvSpPr>
            <a:spLocks noGrp="1"/>
          </p:cNvSpPr>
          <p:nvPr>
            <p:ph sz="half" idx="1"/>
          </p:nvPr>
        </p:nvSpPr>
        <p:spPr/>
        <p:txBody>
          <a:bodyPr>
            <a:normAutofit fontScale="85000" lnSpcReduction="20000"/>
          </a:bodyPr>
          <a:lstStyle/>
          <a:p>
            <a:endParaRPr lang="fr-FR"/>
          </a:p>
        </p:txBody>
      </p:sp>
      <p:sp>
        <p:nvSpPr>
          <p:cNvPr id="9" name="Espace réservé du contenu 8"/>
          <p:cNvSpPr>
            <a:spLocks noGrp="1"/>
          </p:cNvSpPr>
          <p:nvPr>
            <p:ph sz="half" idx="2"/>
          </p:nvPr>
        </p:nvSpPr>
        <p:spPr/>
        <p:txBody>
          <a:bodyPr>
            <a:normAutofit fontScale="85000" lnSpcReduction="20000"/>
          </a:bodyPr>
          <a:lstStyle/>
          <a:p>
            <a:pPr algn="just" hangingPunct="0">
              <a:spcAft>
                <a:spcPts val="600"/>
              </a:spcAft>
            </a:pPr>
            <a:r>
              <a:rPr lang="fr-FR" dirty="0" smtClean="0">
                <a:ea typeface="Times New Roman"/>
                <a:cs typeface="Times New Roman"/>
              </a:rPr>
              <a:t>Par leur morphologie, les formes de contour linguales et vestibulaire favorisent la stimulation de la gencive.</a:t>
            </a:r>
          </a:p>
          <a:p>
            <a:r>
              <a:rPr lang="fr-FR" dirty="0" smtClean="0">
                <a:ea typeface="Times New Roman"/>
                <a:cs typeface="Times New Roman"/>
              </a:rPr>
              <a:t>M. BERT préconise un sous-contour, pour les régions postérieures, bien qu'un sous contour ne favorise pas l'auto-nettoyage et la kératinisation de la gencive. En présence d'un bombé accentué, la gencive est trop protégée. Le flux n'assure plus l'auto-nettoyage</a:t>
            </a:r>
            <a:endParaRPr lang="fr-FR" dirty="0"/>
          </a:p>
        </p:txBody>
      </p:sp>
      <p:pic>
        <p:nvPicPr>
          <p:cNvPr id="3" name="Image 2" descr="DSC03609.JPG"/>
          <p:cNvPicPr>
            <a:picLocks noGrp="1" noChangeAspect="1"/>
          </p:cNvPicPr>
          <p:nvPr isPhoto="1"/>
        </p:nvPicPr>
        <p:blipFill>
          <a:blip r:embed="rId3">
            <a:lum/>
          </a:blip>
          <a:srcRect l="22965" t="4440" r="8289" b="3906"/>
          <a:stretch>
            <a:fillRect/>
          </a:stretch>
        </p:blipFill>
        <p:spPr>
          <a:xfrm>
            <a:off x="0" y="2214554"/>
            <a:ext cx="4357718" cy="435771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kern="50" dirty="0" smtClean="0">
                <a:latin typeface="Thorndale"/>
                <a:ea typeface="Andale Sans UI"/>
                <a:cs typeface="Times New Roman"/>
              </a:rPr>
              <a:t>La plaque s'installe rapidement. Il faut déterminer les formes de contour avec le plus grand soin. En conséquence, le bombé doit être correctement prise en considération pour assurer  l'auto-nettoyage de la gencive péri-implantaire.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b="1" cap="all" dirty="0" smtClean="0"/>
              <a:t>Prophylaxie architecturale</a:t>
            </a:r>
          </a:p>
          <a:p>
            <a:r>
              <a:rPr lang="fr-FR" dirty="0" smtClean="0"/>
              <a:t> </a:t>
            </a:r>
          </a:p>
          <a:p>
            <a:r>
              <a:rPr lang="fr-FR" b="1" cap="small" dirty="0" smtClean="0"/>
              <a:t>Point de Contact</a:t>
            </a:r>
          </a:p>
          <a:p>
            <a:r>
              <a:rPr lang="fr-FR" b="1" cap="small" dirty="0" smtClean="0"/>
              <a:t>Embrasure</a:t>
            </a:r>
          </a:p>
          <a:p>
            <a:r>
              <a:rPr lang="fr-FR" b="1" cap="small" dirty="0" smtClean="0"/>
              <a:t>Morphologie par rapport à la crête</a:t>
            </a:r>
          </a:p>
          <a:p>
            <a:r>
              <a:rPr lang="fr-FR" b="1" cap="small" dirty="0" smtClean="0"/>
              <a:t>Forme axiale de contours</a:t>
            </a:r>
          </a:p>
          <a:p>
            <a:r>
              <a:rPr lang="fr-FR" b="1" cap="small" dirty="0" smtClean="0">
                <a:solidFill>
                  <a:srgbClr xmlns:mc="http://schemas.openxmlformats.org/markup-compatibility/2006" xmlns:a14="http://schemas.microsoft.com/office/drawing/2010/main" val="FF0000" mc:Ignorable=""/>
                </a:solidFill>
              </a:rPr>
              <a:t>Les faces occlusales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Au niveau incisif canine</a:t>
            </a:r>
            <a:endParaRPr lang="fr-FR" dirty="0"/>
          </a:p>
        </p:txBody>
      </p:sp>
      <p:sp>
        <p:nvSpPr>
          <p:cNvPr id="7" name="Espace réservé du contenu 6"/>
          <p:cNvSpPr>
            <a:spLocks noGrp="1"/>
          </p:cNvSpPr>
          <p:nvPr>
            <p:ph idx="1"/>
          </p:nvPr>
        </p:nvSpPr>
        <p:spPr/>
        <p:txBody>
          <a:bodyPr/>
          <a:lstStyle/>
          <a:p>
            <a:pPr>
              <a:spcAft>
                <a:spcPts val="0"/>
              </a:spcAft>
            </a:pPr>
            <a:r>
              <a:rPr lang="fr-FR" kern="50" dirty="0" smtClean="0">
                <a:latin typeface="Thorndale"/>
                <a:ea typeface="Andale Sans UI"/>
                <a:cs typeface="Times New Roman"/>
              </a:rPr>
              <a:t>Pour la majorité des praticiens , le diamètre des dents remplacés doit être inférieur à celui des dents naturelles</a:t>
            </a:r>
          </a:p>
          <a:p>
            <a:endParaRPr lang="fr-FR" dirty="0"/>
          </a:p>
        </p:txBody>
      </p:sp>
      <p:pic>
        <p:nvPicPr>
          <p:cNvPr id="3" name="Image 2" descr="DSC03610.JPG"/>
          <p:cNvPicPr>
            <a:picLocks noGrp="1" noChangeAspect="1"/>
          </p:cNvPicPr>
          <p:nvPr isPhoto="1"/>
        </p:nvPicPr>
        <p:blipFill>
          <a:blip r:embed="rId3">
            <a:lum/>
          </a:blip>
          <a:srcRect l="-702" t="4440" r="400" b="20434"/>
          <a:stretch>
            <a:fillRect/>
          </a:stretch>
        </p:blipFill>
        <p:spPr>
          <a:xfrm>
            <a:off x="1071538" y="2928934"/>
            <a:ext cx="6357982" cy="35719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spcAft>
                <a:spcPts val="0"/>
              </a:spcAft>
            </a:pPr>
            <a:r>
              <a:rPr lang="fr-FR" kern="50" dirty="0" smtClean="0">
                <a:latin typeface="Thorndale"/>
                <a:ea typeface="Andale Sans UI"/>
                <a:cs typeface="Times New Roman"/>
              </a:rPr>
              <a:t>Plus précisément encore, avant d'entrer dans des considérations plus détaillées, ce bref aperçu montre que la mise en chantier d'une prothèse implantaire est au carrefour de facteurs très nombreux et imbriqués entre eux que , pour des raisons pédagogiques, il importe présentement de bien distinguer séparément.</a:t>
            </a:r>
          </a:p>
          <a:p>
            <a:pPr algn="just">
              <a:spcAft>
                <a:spcPts val="0"/>
              </a:spcAft>
            </a:pPr>
            <a:r>
              <a:rPr lang="fr-FR" kern="50" dirty="0" smtClean="0">
                <a:latin typeface="Thorndale"/>
                <a:ea typeface="Andale Sans UI"/>
                <a:cs typeface="Times New Roman"/>
              </a:rPr>
              <a:t>Dans cette intention, le cours que je vais développer comporte ainsi cinq articulations qui seront  explicitées dans l'ordre suivant: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200" dirty="0" smtClean="0"/>
              <a:t>Diminution du diamètre </a:t>
            </a:r>
            <a:r>
              <a:rPr lang="fr-FR" sz="3200" dirty="0" err="1" smtClean="0"/>
              <a:t>vestibulo</a:t>
            </a:r>
            <a:r>
              <a:rPr lang="fr-FR" sz="3200" dirty="0" smtClean="0"/>
              <a:t> lingual</a:t>
            </a:r>
            <a:endParaRPr lang="fr-FR" sz="3200" dirty="0"/>
          </a:p>
        </p:txBody>
      </p:sp>
      <p:sp>
        <p:nvSpPr>
          <p:cNvPr id="6" name="Espace réservé du contenu 5"/>
          <p:cNvSpPr>
            <a:spLocks noGrp="1"/>
          </p:cNvSpPr>
          <p:nvPr>
            <p:ph idx="1"/>
          </p:nvPr>
        </p:nvSpPr>
        <p:spPr>
          <a:xfrm>
            <a:off x="457200" y="1935480"/>
            <a:ext cx="8229600" cy="4389120"/>
          </a:xfrm>
        </p:spPr>
        <p:txBody>
          <a:bodyPr/>
          <a:lstStyle/>
          <a:p>
            <a:r>
              <a:rPr lang="fr-FR" dirty="0" smtClean="0"/>
              <a:t>Absence de faces occlusale</a:t>
            </a:r>
            <a:endParaRPr lang="fr-FR" dirty="0"/>
          </a:p>
        </p:txBody>
      </p:sp>
      <p:pic>
        <p:nvPicPr>
          <p:cNvPr id="3" name="Image 2" descr="DSC03611.JPG"/>
          <p:cNvPicPr>
            <a:picLocks noGrp="1" noChangeAspect="1"/>
          </p:cNvPicPr>
          <p:nvPr isPhoto="1"/>
        </p:nvPicPr>
        <p:blipFill>
          <a:blip r:embed="rId3">
            <a:lum/>
          </a:blip>
          <a:srcRect t="15025" r="826" b="29382"/>
          <a:stretch>
            <a:fillRect/>
          </a:stretch>
        </p:blipFill>
        <p:spPr>
          <a:xfrm>
            <a:off x="1000100" y="3929066"/>
            <a:ext cx="6286544" cy="264320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a:spcAft>
                <a:spcPts val="0"/>
              </a:spcAft>
            </a:pPr>
            <a:r>
              <a:rPr lang="fr-FR" kern="50" dirty="0" smtClean="0">
                <a:latin typeface="Thorndale"/>
                <a:ea typeface="Andale Sans UI"/>
                <a:cs typeface="Times New Roman"/>
              </a:rPr>
              <a:t>Cela diminue la charge des piliers</a:t>
            </a:r>
          </a:p>
          <a:p>
            <a:pPr>
              <a:spcAft>
                <a:spcPts val="0"/>
              </a:spcAft>
            </a:pPr>
            <a:r>
              <a:rPr lang="fr-FR" kern="50" dirty="0" smtClean="0">
                <a:latin typeface="Thorndale"/>
                <a:ea typeface="Andale Sans UI"/>
                <a:cs typeface="Times New Roman"/>
              </a:rPr>
              <a:t>Par contre d'autres estiment que la diminution du diamètre avec des embrasures impropres à la déflexion alimentaire augmente le dépôt de plaque.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smtClean="0"/>
              <a:t>Réduction </a:t>
            </a:r>
            <a:r>
              <a:rPr lang="fr-FR" dirty="0" err="1" smtClean="0"/>
              <a:t>vestibulo</a:t>
            </a:r>
            <a:r>
              <a:rPr lang="fr-FR" dirty="0" smtClean="0"/>
              <a:t> linguale</a:t>
            </a:r>
            <a:endParaRPr lang="fr-FR" dirty="0"/>
          </a:p>
        </p:txBody>
      </p:sp>
      <p:sp>
        <p:nvSpPr>
          <p:cNvPr id="9" name="Espace réservé du contenu 8"/>
          <p:cNvSpPr>
            <a:spLocks noGrp="1"/>
          </p:cNvSpPr>
          <p:nvPr>
            <p:ph idx="1"/>
          </p:nvPr>
        </p:nvSpPr>
        <p:spPr/>
        <p:txBody>
          <a:bodyPr/>
          <a:lstStyle/>
          <a:p>
            <a:endParaRPr lang="fr-FR"/>
          </a:p>
        </p:txBody>
      </p:sp>
      <p:pic>
        <p:nvPicPr>
          <p:cNvPr id="3" name="Image 2" descr="DSC03612.JPG"/>
          <p:cNvPicPr>
            <a:picLocks noGrp="1" noChangeAspect="1"/>
          </p:cNvPicPr>
          <p:nvPr isPhoto="1"/>
        </p:nvPicPr>
        <p:blipFill>
          <a:blip r:embed="rId3">
            <a:lum/>
          </a:blip>
          <a:srcRect r="826" b="11352"/>
          <a:stretch>
            <a:fillRect/>
          </a:stretch>
        </p:blipFill>
        <p:spPr>
          <a:xfrm>
            <a:off x="857224" y="2143116"/>
            <a:ext cx="6286544" cy="421484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Au niveau prémolaires et molaires</a:t>
            </a:r>
            <a:endParaRPr lang="fr-FR" sz="3200" dirty="0"/>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La sculpture des faces occlusales dépend du type de reconstruction choisi. Comme pour les bridges de longue portée, la largeur des faces occlusales sera réduite.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normAutofit/>
          </a:bodyPr>
          <a:lstStyle/>
          <a:p>
            <a:endParaRPr lang="fr-FR"/>
          </a:p>
        </p:txBody>
      </p:sp>
      <p:sp>
        <p:nvSpPr>
          <p:cNvPr id="6" name="Espace réservé du contenu 5"/>
          <p:cNvSpPr>
            <a:spLocks noGrp="1"/>
          </p:cNvSpPr>
          <p:nvPr>
            <p:ph sz="half" idx="2"/>
          </p:nvPr>
        </p:nvSpPr>
        <p:spPr/>
        <p:txBody>
          <a:bodyPr>
            <a:normAutofit/>
          </a:bodyPr>
          <a:lstStyle/>
          <a:p>
            <a:pPr>
              <a:spcAft>
                <a:spcPts val="0"/>
              </a:spcAft>
            </a:pPr>
            <a:r>
              <a:rPr lang="fr-FR" kern="50" dirty="0" smtClean="0">
                <a:latin typeface="Thorndale"/>
                <a:ea typeface="Andale Sans UI"/>
                <a:cs typeface="Times New Roman"/>
              </a:rPr>
              <a:t>Pour M. BERT, La face occlusale doit être réduite de moitié</a:t>
            </a:r>
            <a:endParaRPr lang="fr-FR" dirty="0"/>
          </a:p>
        </p:txBody>
      </p:sp>
      <p:pic>
        <p:nvPicPr>
          <p:cNvPr id="3" name="Image 2" descr="DSC03613.JPG"/>
          <p:cNvPicPr>
            <a:picLocks noGrp="1" noChangeAspect="1"/>
          </p:cNvPicPr>
          <p:nvPr isPhoto="1"/>
        </p:nvPicPr>
        <p:blipFill>
          <a:blip r:embed="rId3">
            <a:lum/>
          </a:blip>
          <a:srcRect l="21413" t="2337" r="9842"/>
          <a:stretch>
            <a:fillRect/>
          </a:stretch>
        </p:blipFill>
        <p:spPr>
          <a:xfrm>
            <a:off x="428596" y="1857364"/>
            <a:ext cx="4223656" cy="450059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endParaRPr lang="fr-FR"/>
          </a:p>
        </p:txBody>
      </p:sp>
      <p:sp>
        <p:nvSpPr>
          <p:cNvPr id="7" name="Rectangle 6"/>
          <p:cNvSpPr/>
          <p:nvPr/>
        </p:nvSpPr>
        <p:spPr>
          <a:xfrm>
            <a:off x="928662" y="2214554"/>
            <a:ext cx="5929338" cy="2308324"/>
          </a:xfrm>
          <a:prstGeom prst="rect">
            <a:avLst/>
          </a:prstGeom>
        </p:spPr>
        <p:txBody>
          <a:bodyPr wrap="square">
            <a:spAutoFit/>
          </a:bodyPr>
          <a:lstStyle/>
          <a:p>
            <a:pPr>
              <a:spcAft>
                <a:spcPts val="0"/>
              </a:spcAft>
            </a:pPr>
            <a:r>
              <a:rPr lang="fr-FR" sz="2400" kern="50" dirty="0" smtClean="0">
                <a:latin typeface="Thorndale"/>
                <a:ea typeface="Andale Sans UI"/>
                <a:cs typeface="Times New Roman"/>
              </a:rPr>
              <a:t>aux seuls dépens </a:t>
            </a:r>
            <a:r>
              <a:rPr lang="fr-FR" sz="2400" kern="50" dirty="0" smtClean="0">
                <a:ea typeface="Andale Sans UI"/>
                <a:cs typeface="Times New Roman"/>
              </a:rPr>
              <a:t>:</a:t>
            </a:r>
          </a:p>
          <a:p>
            <a:pPr marL="342900" lvl="0" indent="-342900">
              <a:spcAft>
                <a:spcPts val="0"/>
              </a:spcAft>
              <a:buFont typeface="Arial"/>
              <a:buChar char="·"/>
              <a:tabLst>
                <a:tab pos="179705" algn="l"/>
                <a:tab pos="816610" algn="l"/>
              </a:tabLst>
            </a:pPr>
            <a:r>
              <a:rPr lang="fr-FR" sz="2400" kern="50" dirty="0" smtClean="0">
                <a:ea typeface="Andale Sans UI"/>
                <a:cs typeface="Times New Roman"/>
              </a:rPr>
              <a:t>de la moitié du versant externe de la cuspide d'appui,</a:t>
            </a:r>
          </a:p>
          <a:p>
            <a:pPr marL="342900" lvl="0" indent="-342900">
              <a:spcAft>
                <a:spcPts val="0"/>
              </a:spcAft>
              <a:buFont typeface="Arial"/>
              <a:buChar char="·"/>
              <a:tabLst>
                <a:tab pos="179705" algn="l"/>
                <a:tab pos="816610" algn="l"/>
              </a:tabLst>
            </a:pPr>
            <a:r>
              <a:rPr lang="fr-FR" sz="2400" kern="50" dirty="0" smtClean="0">
                <a:ea typeface="Andale Sans UI"/>
                <a:cs typeface="Times New Roman"/>
              </a:rPr>
              <a:t>de la moitié du versant interne de la cuspide</a:t>
            </a:r>
            <a:r>
              <a:rPr lang="fr-FR" sz="1200" kern="50" dirty="0" smtClean="0">
                <a:ea typeface="Andale Sans UI"/>
                <a:cs typeface="Times New Roman"/>
              </a:rPr>
              <a:t> </a:t>
            </a:r>
            <a:r>
              <a:rPr lang="fr-FR" sz="2400" kern="50" dirty="0" smtClean="0">
                <a:ea typeface="Andale Sans UI"/>
                <a:cs typeface="Times New Roman"/>
              </a:rPr>
              <a:t>guide,</a:t>
            </a:r>
          </a:p>
          <a:p>
            <a:pPr marL="342900" lvl="0" indent="-342900">
              <a:spcAft>
                <a:spcPts val="0"/>
              </a:spcAft>
              <a:buFont typeface="Arial"/>
              <a:buChar char="·"/>
              <a:tabLst>
                <a:tab pos="179705" algn="l"/>
                <a:tab pos="636905" algn="l"/>
              </a:tabLst>
            </a:pPr>
            <a:r>
              <a:rPr lang="fr-FR" sz="2400" kern="50" dirty="0" smtClean="0">
                <a:ea typeface="Andale Sans UI"/>
                <a:cs typeface="Times New Roman"/>
              </a:rPr>
              <a:t>du versant externe de cuspide guide</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ea typeface="Times New Roman"/>
                <a:cs typeface="Times New Roman"/>
              </a:rPr>
              <a:t>En Conclusion, favoriser l'hygiène au niveau du patient et au niveau de nos construction architecturales telle est notre grande règle.</a:t>
            </a:r>
          </a:p>
          <a:p>
            <a:endParaRPr lang="fr-FR" dirty="0" smtClean="0">
              <a:ea typeface="Times New Roman"/>
              <a:cs typeface="Times New Roman"/>
            </a:endParaRPr>
          </a:p>
          <a:p>
            <a:endParaRPr lang="fr-FR" dirty="0" smtClean="0">
              <a:ea typeface="Times New Roman"/>
              <a:cs typeface="Times New Roman"/>
            </a:endParaRPr>
          </a:p>
          <a:p>
            <a:r>
              <a:rPr lang="fr-FR" dirty="0" smtClean="0">
                <a:ea typeface="Times New Roman"/>
                <a:cs typeface="Times New Roman"/>
              </a:rPr>
              <a:t>Nous allons étudier le scellement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5 Le scellement</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Généralités sur le scellement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 </a:t>
            </a:r>
          </a:p>
          <a:p>
            <a:r>
              <a:rPr lang="fr-FR" sz="1000" b="1" cap="small" dirty="0" smtClean="0"/>
              <a:t>5.1.1</a:t>
            </a:r>
            <a:r>
              <a:rPr lang="fr-FR" b="1" cap="small" dirty="0" smtClean="0"/>
              <a:t> Les systèmes de rétention et fixations</a:t>
            </a:r>
          </a:p>
          <a:p>
            <a:pPr lvl="2"/>
            <a:r>
              <a:rPr lang="fr-FR" b="1" cap="small" dirty="0" smtClean="0"/>
              <a:t>Les ciments</a:t>
            </a:r>
          </a:p>
          <a:p>
            <a:pPr lvl="2"/>
            <a:r>
              <a:rPr lang="fr-FR" b="1" cap="small" dirty="0" smtClean="0"/>
              <a:t>Les systèmes télescopiques sans verrouillage</a:t>
            </a:r>
          </a:p>
          <a:p>
            <a:pPr lvl="2"/>
            <a:r>
              <a:rPr lang="fr-FR" b="1" cap="small" dirty="0" smtClean="0"/>
              <a:t>Les systèmes vissés</a:t>
            </a:r>
          </a:p>
          <a:p>
            <a:pPr lvl="2"/>
            <a:r>
              <a:rPr lang="fr-FR" b="1" cap="small" dirty="0" smtClean="0"/>
              <a:t>Les systèmes manufacturés non vissés </a:t>
            </a:r>
          </a:p>
          <a:p>
            <a:pPr lvl="2"/>
            <a:r>
              <a:rPr lang="fr-FR" b="1" cap="small" dirty="0" smtClean="0"/>
              <a:t>Les aimants</a:t>
            </a:r>
          </a:p>
          <a:p>
            <a:pPr lvl="2"/>
            <a:r>
              <a:rPr lang="fr-FR" b="1" cap="small" dirty="0" smtClean="0"/>
              <a:t>Les attachements</a:t>
            </a:r>
          </a:p>
          <a:p>
            <a:pPr lvl="1"/>
            <a:endParaRPr lang="fr-FR" b="1" u="sng" cap="small" dirty="0" smtClean="0"/>
          </a:p>
          <a:p>
            <a:pPr lvl="1"/>
            <a:endParaRPr lang="fr-FR" b="1" u="sng" cap="small" dirty="0" smtClean="0"/>
          </a:p>
          <a:p>
            <a:pPr lvl="1"/>
            <a:endParaRPr lang="fr-FR" b="1" u="sng" cap="small" dirty="0" smtClean="0"/>
          </a:p>
          <a:p>
            <a:pPr lvl="1"/>
            <a:endParaRPr lang="fr-FR" b="1" u="sng" cap="small" dirty="0" smtClean="0"/>
          </a:p>
          <a:p>
            <a:pPr lvl="1"/>
            <a:endParaRPr lang="fr-FR" b="1" u="sng" cap="small"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Le raisonnement implantaire est d’abord un raisonnement prothétique.</a:t>
            </a:r>
          </a:p>
          <a:p>
            <a:endParaRPr lang="fr-FR" dirty="0" smtClean="0"/>
          </a:p>
          <a:p>
            <a:r>
              <a:rPr lang="fr-FR" dirty="0" smtClean="0"/>
              <a:t>Cela ne se transige et ne se transgresse pas</a:t>
            </a:r>
          </a:p>
          <a:p>
            <a:endParaRPr lang="fr-FR"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85720" y="642918"/>
            <a:ext cx="8229600" cy="1143000"/>
          </a:xfrm>
        </p:spPr>
        <p:txBody>
          <a:bodyPr/>
          <a:lstStyle/>
          <a:p>
            <a:pPr algn="ctr"/>
            <a:r>
              <a:rPr lang="fr-FR" dirty="0" smtClean="0"/>
              <a:t>Plan</a:t>
            </a:r>
            <a:endParaRPr lang="fr-FR" dirty="0"/>
          </a:p>
        </p:txBody>
      </p:sp>
      <p:sp>
        <p:nvSpPr>
          <p:cNvPr id="5" name="Espace réservé du contenu 3"/>
          <p:cNvSpPr>
            <a:spLocks noGrp="1"/>
          </p:cNvSpPr>
          <p:nvPr>
            <p:ph idx="1"/>
          </p:nvPr>
        </p:nvSpPr>
        <p:spPr/>
        <p:txBody>
          <a:bodyPr>
            <a:normAutofit/>
          </a:bodyPr>
          <a:lstStyle/>
          <a:p>
            <a:endParaRPr lang="fr-FR" dirty="0" smtClean="0"/>
          </a:p>
          <a:p>
            <a:r>
              <a:rPr lang="fr-FR" dirty="0" smtClean="0"/>
              <a:t>Introduction</a:t>
            </a:r>
          </a:p>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ciments</a:t>
            </a:r>
            <a:endParaRPr lang="fr-FR" dirty="0"/>
          </a:p>
        </p:txBody>
      </p:sp>
      <p:sp>
        <p:nvSpPr>
          <p:cNvPr id="3" name="Espace réservé du contenu 2"/>
          <p:cNvSpPr>
            <a:spLocks noGrp="1"/>
          </p:cNvSpPr>
          <p:nvPr>
            <p:ph idx="1"/>
          </p:nvPr>
        </p:nvSpPr>
        <p:spPr/>
        <p:txBody>
          <a:bodyPr>
            <a:normAutofit/>
          </a:bodyPr>
          <a:lstStyle/>
          <a:p>
            <a:r>
              <a:rPr lang="fr-FR" dirty="0" smtClean="0"/>
              <a:t>  « </a:t>
            </a:r>
            <a:r>
              <a:rPr lang="fr-FR" dirty="0" err="1" smtClean="0"/>
              <a:t>caementum</a:t>
            </a:r>
            <a:r>
              <a:rPr lang="fr-FR" dirty="0" smtClean="0"/>
              <a:t> »pierre non taillée.</a:t>
            </a:r>
          </a:p>
          <a:p>
            <a:r>
              <a:rPr lang="fr-FR" dirty="0" smtClean="0"/>
              <a:t>"Le ciment de scellement est la substance qui est interposée entre deux pièces, permet de les fixer ensemble"</a:t>
            </a:r>
          </a:p>
          <a:p>
            <a:r>
              <a:rPr lang="fr-FR" dirty="0" smtClean="0"/>
              <a:t>Son rôle est de  :</a:t>
            </a:r>
          </a:p>
          <a:p>
            <a:pPr lvl="1"/>
            <a:r>
              <a:rPr lang="fr-FR" dirty="0" smtClean="0"/>
              <a:t>fixer durablement les restaurations scellées.</a:t>
            </a:r>
          </a:p>
          <a:p>
            <a:pPr lvl="1"/>
            <a:r>
              <a:rPr lang="fr-FR" dirty="0" smtClean="0"/>
              <a:t>permettre la jonction dent prothèse et prothèse implant.</a:t>
            </a:r>
          </a:p>
          <a:p>
            <a:r>
              <a:rPr lang="fr-FR" dirty="0" smtClean="0"/>
              <a:t>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diverses sortes de ciments:</a:t>
            </a:r>
          </a:p>
          <a:p>
            <a:pPr lvl="1"/>
            <a:r>
              <a:rPr lang="fr-FR" dirty="0" smtClean="0"/>
              <a:t>Ciment de composition minérale</a:t>
            </a:r>
          </a:p>
          <a:p>
            <a:pPr lvl="2"/>
            <a:r>
              <a:rPr lang="fr-FR" dirty="0" smtClean="0"/>
              <a:t>Ciment au phosphate de Zinc</a:t>
            </a:r>
          </a:p>
          <a:p>
            <a:pPr lvl="1"/>
            <a:r>
              <a:rPr lang="fr-FR" dirty="0" smtClean="0"/>
              <a:t>Ciments de composition mixte</a:t>
            </a:r>
          </a:p>
          <a:p>
            <a:pPr lvl="2"/>
            <a:r>
              <a:rPr lang="fr-FR" dirty="0" err="1" smtClean="0"/>
              <a:t>Eugénolates</a:t>
            </a:r>
            <a:endParaRPr lang="fr-FR" dirty="0" smtClean="0"/>
          </a:p>
          <a:p>
            <a:pPr lvl="2"/>
            <a:r>
              <a:rPr lang="fr-FR" dirty="0" err="1" smtClean="0"/>
              <a:t>Polycarboxylates</a:t>
            </a:r>
            <a:endParaRPr lang="fr-FR" dirty="0" smtClean="0"/>
          </a:p>
          <a:p>
            <a:pPr lvl="1"/>
            <a:r>
              <a:rPr lang="fr-FR" dirty="0" smtClean="0"/>
              <a:t>Ciment de composition organique</a:t>
            </a:r>
          </a:p>
          <a:p>
            <a:pPr lvl="2"/>
            <a:r>
              <a:rPr lang="fr-FR" dirty="0" smtClean="0"/>
              <a:t>Résines époxy</a:t>
            </a:r>
          </a:p>
          <a:p>
            <a:pPr lvl="2"/>
            <a:r>
              <a:rPr lang="fr-FR" dirty="0" smtClean="0"/>
              <a:t>Résines acryliques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systèmes télescopiques sans verrouillage</a:t>
            </a:r>
            <a:endParaRPr lang="fr-FR" dirty="0"/>
          </a:p>
        </p:txBody>
      </p:sp>
      <p:sp>
        <p:nvSpPr>
          <p:cNvPr id="3" name="Espace réservé du contenu 2"/>
          <p:cNvSpPr>
            <a:spLocks noGrp="1"/>
          </p:cNvSpPr>
          <p:nvPr>
            <p:ph idx="1"/>
          </p:nvPr>
        </p:nvSpPr>
        <p:spPr/>
        <p:txBody>
          <a:bodyPr/>
          <a:lstStyle/>
          <a:p>
            <a:pPr>
              <a:buNone/>
            </a:pPr>
            <a:r>
              <a:rPr lang="fr-FR" dirty="0" smtClean="0"/>
              <a:t>Il s'agit des coiffes de liaisons ou« </a:t>
            </a:r>
            <a:r>
              <a:rPr lang="fr-FR" dirty="0" err="1" smtClean="0"/>
              <a:t>thimble</a:t>
            </a:r>
            <a:r>
              <a:rPr lang="fr-FR" dirty="0" smtClean="0"/>
              <a:t> crown »</a:t>
            </a:r>
          </a:p>
          <a:p>
            <a:pPr lvl="1"/>
            <a:r>
              <a:rPr lang="fr-FR" dirty="0" smtClean="0"/>
              <a:t>Coiffe télescopique</a:t>
            </a:r>
          </a:p>
          <a:p>
            <a:pPr lvl="1"/>
            <a:r>
              <a:rPr lang="fr-FR" dirty="0" smtClean="0"/>
              <a:t>Coiffe de Steiger,</a:t>
            </a:r>
          </a:p>
          <a:p>
            <a:pPr lvl="1"/>
            <a:r>
              <a:rPr lang="fr-FR" dirty="0" smtClean="0"/>
              <a:t>Coiffe de </a:t>
            </a:r>
            <a:r>
              <a:rPr lang="fr-FR" dirty="0" err="1" smtClean="0"/>
              <a:t>Koeber</a:t>
            </a:r>
            <a:r>
              <a:rPr lang="fr-FR" dirty="0" smtClean="0"/>
              <a:t> et </a:t>
            </a:r>
            <a:r>
              <a:rPr lang="fr-FR" dirty="0" err="1" smtClean="0"/>
              <a:t>Bottger</a:t>
            </a: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systèmes vissés</a:t>
            </a:r>
            <a:endParaRPr lang="fr-FR" dirty="0"/>
          </a:p>
        </p:txBody>
      </p:sp>
      <p:sp>
        <p:nvSpPr>
          <p:cNvPr id="3" name="Espace réservé du contenu 2"/>
          <p:cNvSpPr>
            <a:spLocks noGrp="1"/>
          </p:cNvSpPr>
          <p:nvPr>
            <p:ph idx="1"/>
          </p:nvPr>
        </p:nvSpPr>
        <p:spPr/>
        <p:txBody>
          <a:bodyPr/>
          <a:lstStyle/>
          <a:p>
            <a:r>
              <a:rPr lang="fr-FR" dirty="0" smtClean="0"/>
              <a:t>Il en existe une multitude de formes :</a:t>
            </a:r>
          </a:p>
          <a:p>
            <a:pPr lvl="0"/>
            <a:r>
              <a:rPr lang="fr-FR" dirty="0" smtClean="0"/>
              <a:t>avec tête tronconique ou cylindrique</a:t>
            </a:r>
          </a:p>
          <a:p>
            <a:pPr lvl="0"/>
            <a:r>
              <a:rPr lang="fr-FR" dirty="0" smtClean="0"/>
              <a:t>avec pointes plates ou aiguës</a:t>
            </a:r>
          </a:p>
          <a:p>
            <a:pPr lvl="0"/>
            <a:r>
              <a:rPr lang="fr-FR" dirty="0" smtClean="0"/>
              <a:t>avec ou sans gaine</a:t>
            </a:r>
          </a:p>
          <a:p>
            <a:pPr lvl="0"/>
            <a:r>
              <a:rPr lang="fr-FR" dirty="0" smtClean="0"/>
              <a:t>avec gaine ouverte ou fermée</a:t>
            </a:r>
          </a:p>
          <a:p>
            <a:pPr lvl="0"/>
            <a:r>
              <a:rPr lang="fr-FR" dirty="0" smtClean="0"/>
              <a:t>avec ou sans virole.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systèmes manufacturés non vissés</a:t>
            </a:r>
            <a:endParaRPr lang="fr-FR" dirty="0"/>
          </a:p>
        </p:txBody>
      </p:sp>
      <p:sp>
        <p:nvSpPr>
          <p:cNvPr id="3" name="Espace réservé du contenu 2"/>
          <p:cNvSpPr>
            <a:spLocks noGrp="1"/>
          </p:cNvSpPr>
          <p:nvPr>
            <p:ph idx="1"/>
          </p:nvPr>
        </p:nvSpPr>
        <p:spPr/>
        <p:txBody>
          <a:bodyPr/>
          <a:lstStyle/>
          <a:p>
            <a:pPr lvl="0"/>
            <a:r>
              <a:rPr lang="fr-FR" dirty="0" smtClean="0"/>
              <a:t>faux moignon à clavette, </a:t>
            </a:r>
          </a:p>
          <a:p>
            <a:pPr lvl="1"/>
            <a:r>
              <a:rPr lang="fr-FR" dirty="0" smtClean="0"/>
              <a:t>clavette  manufacturée, </a:t>
            </a:r>
          </a:p>
          <a:p>
            <a:pPr lvl="2">
              <a:buNone/>
            </a:pPr>
            <a:r>
              <a:rPr lang="fr-FR" dirty="0" smtClean="0"/>
              <a:t>clavette artisanale.</a:t>
            </a:r>
          </a:p>
          <a:p>
            <a:pPr lvl="0"/>
            <a:r>
              <a:rPr lang="fr-FR" dirty="0" smtClean="0"/>
              <a:t>les clips  </a:t>
            </a:r>
            <a:r>
              <a:rPr lang="fr-FR" dirty="0" err="1" smtClean="0"/>
              <a:t>Isoclip</a:t>
            </a:r>
            <a:r>
              <a:rPr lang="fr-FR" dirty="0" smtClean="0"/>
              <a:t> de </a:t>
            </a:r>
            <a:r>
              <a:rPr lang="fr-FR" dirty="0" err="1" smtClean="0"/>
              <a:t>Guglielmetti</a:t>
            </a:r>
            <a:endParaRPr lang="fr-FR" dirty="0" smtClean="0"/>
          </a:p>
          <a:p>
            <a:pPr lvl="0"/>
            <a:r>
              <a:rPr lang="fr-FR" dirty="0" smtClean="0"/>
              <a:t>Mini </a:t>
            </a:r>
            <a:r>
              <a:rPr lang="fr-FR" dirty="0" err="1" smtClean="0"/>
              <a:t>Pressomatic</a:t>
            </a: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aimants</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attachements</a:t>
            </a:r>
            <a:endParaRPr lang="fr-FR" dirty="0"/>
          </a:p>
        </p:txBody>
      </p:sp>
      <p:sp>
        <p:nvSpPr>
          <p:cNvPr id="3" name="Espace réservé du contenu 2"/>
          <p:cNvSpPr>
            <a:spLocks noGrp="1"/>
          </p:cNvSpPr>
          <p:nvPr>
            <p:ph idx="1"/>
          </p:nvPr>
        </p:nvSpPr>
        <p:spPr/>
        <p:txBody>
          <a:bodyPr>
            <a:normAutofit fontScale="85000" lnSpcReduction="20000"/>
          </a:bodyPr>
          <a:lstStyle/>
          <a:p>
            <a:pPr lvl="0"/>
            <a:r>
              <a:rPr lang="fr-FR" dirty="0" smtClean="0"/>
              <a:t>Attachement </a:t>
            </a:r>
            <a:r>
              <a:rPr lang="fr-FR" dirty="0" err="1" smtClean="0"/>
              <a:t>intracoronnaire</a:t>
            </a:r>
            <a:r>
              <a:rPr lang="fr-FR" dirty="0" smtClean="0"/>
              <a:t> axial</a:t>
            </a:r>
          </a:p>
          <a:p>
            <a:pPr lvl="1"/>
            <a:r>
              <a:rPr lang="fr-FR" dirty="0" smtClean="0"/>
              <a:t>Attachement artisanal</a:t>
            </a:r>
          </a:p>
          <a:p>
            <a:pPr lvl="1"/>
            <a:r>
              <a:rPr lang="fr-FR" dirty="0" smtClean="0"/>
              <a:t>Attachement de CONOD</a:t>
            </a:r>
          </a:p>
          <a:p>
            <a:pPr lvl="0"/>
            <a:r>
              <a:rPr lang="fr-FR" dirty="0" smtClean="0"/>
              <a:t>Attachement </a:t>
            </a:r>
            <a:r>
              <a:rPr lang="fr-FR" dirty="0" err="1" smtClean="0"/>
              <a:t>intracoronnaire</a:t>
            </a:r>
            <a:r>
              <a:rPr lang="fr-FR" dirty="0" smtClean="0"/>
              <a:t> périphérique.</a:t>
            </a:r>
          </a:p>
          <a:p>
            <a:pPr lvl="1"/>
            <a:r>
              <a:rPr lang="fr-FR" dirty="0" smtClean="0"/>
              <a:t>Mac </a:t>
            </a:r>
            <a:r>
              <a:rPr lang="fr-FR" dirty="0" err="1" smtClean="0"/>
              <a:t>Collum</a:t>
            </a:r>
            <a:endParaRPr lang="fr-FR" dirty="0" smtClean="0"/>
          </a:p>
          <a:p>
            <a:pPr lvl="1"/>
            <a:r>
              <a:rPr lang="fr-FR" dirty="0" err="1" smtClean="0"/>
              <a:t>Crismani</a:t>
            </a:r>
            <a:endParaRPr lang="fr-FR" dirty="0" smtClean="0"/>
          </a:p>
          <a:p>
            <a:pPr lvl="1"/>
            <a:r>
              <a:rPr lang="fr-FR" dirty="0" err="1" smtClean="0"/>
              <a:t>Schatzamn</a:t>
            </a:r>
            <a:endParaRPr lang="fr-FR" dirty="0" smtClean="0"/>
          </a:p>
          <a:p>
            <a:pPr lvl="1"/>
            <a:r>
              <a:rPr lang="fr-FR" dirty="0" err="1" smtClean="0"/>
              <a:t>Chayes</a:t>
            </a:r>
            <a:endParaRPr lang="fr-FR" dirty="0" smtClean="0"/>
          </a:p>
          <a:p>
            <a:pPr lvl="1"/>
            <a:r>
              <a:rPr lang="fr-FR" dirty="0" smtClean="0"/>
              <a:t>Schroeder</a:t>
            </a:r>
          </a:p>
          <a:p>
            <a:pPr lvl="0"/>
            <a:r>
              <a:rPr lang="fr-FR" dirty="0" smtClean="0"/>
              <a:t>Attachement </a:t>
            </a:r>
            <a:r>
              <a:rPr lang="fr-FR" dirty="0" err="1" smtClean="0"/>
              <a:t>Extracoronnaire</a:t>
            </a:r>
            <a:r>
              <a:rPr lang="fr-FR" dirty="0" smtClean="0"/>
              <a:t> Glissière</a:t>
            </a:r>
          </a:p>
          <a:p>
            <a:pPr lvl="0"/>
            <a:r>
              <a:rPr lang="fr-FR" dirty="0" smtClean="0"/>
              <a:t>Attachements </a:t>
            </a:r>
            <a:r>
              <a:rPr lang="fr-FR" dirty="0" err="1" smtClean="0"/>
              <a:t>Extracoronnaires</a:t>
            </a:r>
            <a:r>
              <a:rPr lang="fr-FR" dirty="0" smtClean="0"/>
              <a:t> Barre Conjoncteur</a:t>
            </a:r>
          </a:p>
          <a:p>
            <a:pPr lvl="1"/>
            <a:r>
              <a:rPr lang="fr-FR" dirty="0" smtClean="0"/>
              <a:t>Barre d'Ackermann</a:t>
            </a:r>
          </a:p>
          <a:p>
            <a:pPr lvl="1"/>
            <a:r>
              <a:rPr lang="fr-FR" dirty="0" smtClean="0"/>
              <a:t>Barre de </a:t>
            </a:r>
            <a:r>
              <a:rPr lang="fr-FR" dirty="0" err="1" smtClean="0"/>
              <a:t>Dolder</a:t>
            </a: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sz="1100" b="1" cap="small" dirty="0" smtClean="0"/>
              <a:t>5.1.2 </a:t>
            </a:r>
            <a:r>
              <a:rPr lang="fr-FR" b="1" cap="small" dirty="0" smtClean="0"/>
              <a:t> Importance du scellement</a:t>
            </a:r>
          </a:p>
          <a:p>
            <a:r>
              <a:rPr lang="fr-FR" dirty="0" smtClean="0"/>
              <a:t>Mauvaise image de marque pour un cabinet dentaire des descellements de prothèse ou d'</a:t>
            </a:r>
            <a:r>
              <a:rPr lang="fr-FR" dirty="0" err="1" smtClean="0"/>
              <a:t>implanto</a:t>
            </a:r>
            <a:r>
              <a:rPr lang="fr-FR" dirty="0" smtClean="0"/>
              <a:t>-prothèse.</a:t>
            </a:r>
          </a:p>
          <a:p>
            <a:r>
              <a:rPr lang="fr-FR" dirty="0" smtClean="0"/>
              <a:t>.En clinique, les patients implantés consultent en urgence pour une mobilité de leur </a:t>
            </a:r>
            <a:r>
              <a:rPr lang="fr-FR" dirty="0" err="1" smtClean="0"/>
              <a:t>implantoprothèse</a:t>
            </a:r>
            <a:r>
              <a:rPr lang="fr-FR" dirty="0" smtClean="0"/>
              <a:t> dans 50 cas sur 100</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b="1" cap="small" dirty="0" smtClean="0"/>
              <a:t>Les risques du descellement</a:t>
            </a:r>
          </a:p>
          <a:p>
            <a:pPr lvl="1"/>
            <a:r>
              <a:rPr lang="fr-FR" b="1" cap="small" dirty="0" smtClean="0"/>
              <a:t>Au niveau du patient</a:t>
            </a:r>
          </a:p>
          <a:p>
            <a:pPr lvl="1"/>
            <a:r>
              <a:rPr lang="fr-FR" b="1" cap="small" dirty="0" smtClean="0"/>
              <a:t>Au niveau de l'</a:t>
            </a:r>
            <a:r>
              <a:rPr lang="fr-FR" b="1" cap="small" dirty="0" err="1" smtClean="0"/>
              <a:t>implantoprothèse</a:t>
            </a:r>
            <a:r>
              <a:rPr lang="fr-FR" b="1" cap="small" dirty="0" smtClean="0"/>
              <a:t>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 niveau du patient</a:t>
            </a:r>
            <a:endParaRPr lang="fr-FR" dirty="0"/>
          </a:p>
        </p:txBody>
      </p:sp>
      <p:sp>
        <p:nvSpPr>
          <p:cNvPr id="3" name="Espace réservé du contenu 2"/>
          <p:cNvSpPr>
            <a:spLocks noGrp="1"/>
          </p:cNvSpPr>
          <p:nvPr>
            <p:ph idx="1"/>
          </p:nvPr>
        </p:nvSpPr>
        <p:spPr/>
        <p:txBody>
          <a:bodyPr>
            <a:normAutofit fontScale="85000" lnSpcReduction="10000"/>
          </a:bodyPr>
          <a:lstStyle/>
          <a:p>
            <a:pPr algn="just"/>
            <a:r>
              <a:rPr lang="fr-FR" dirty="0" smtClean="0"/>
              <a:t>En prothèse fixée, le patient considère qu'une coiffe fait partie de son intégrité physique et psychique. Il tolère très difficilement qu'une restauration puisse être </a:t>
            </a:r>
            <a:r>
              <a:rPr lang="fr-FR" dirty="0" err="1" smtClean="0"/>
              <a:t>descellée.Le</a:t>
            </a:r>
            <a:r>
              <a:rPr lang="fr-FR" dirty="0" smtClean="0"/>
              <a:t> praticien du milieu buccal doit être organisé pour </a:t>
            </a:r>
            <a:r>
              <a:rPr lang="fr-FR" dirty="0" err="1" smtClean="0"/>
              <a:t>resceller</a:t>
            </a:r>
            <a:r>
              <a:rPr lang="fr-FR" dirty="0" smtClean="0"/>
              <a:t> les coiffes de manière très rapide. Cette exigence du patient nous semble acceptable.</a:t>
            </a:r>
          </a:p>
          <a:p>
            <a:pPr algn="just"/>
            <a:r>
              <a:rPr lang="fr-FR" dirty="0" smtClean="0"/>
              <a:t> En prothèse implantaire, le patient considère son praticien comme un spécialiste. Il acceptera un échec dû à </a:t>
            </a:r>
            <a:r>
              <a:rPr lang="fr-FR" dirty="0" err="1" smtClean="0"/>
              <a:t>I'infection</a:t>
            </a:r>
            <a:r>
              <a:rPr lang="fr-FR" dirty="0" smtClean="0"/>
              <a:t> mais non un échec dû au descellement. Il est facile d'imaginer ce que peut penser un implanté de ce spécialiste qui n'est même pas capable de fixer correctement son </a:t>
            </a:r>
            <a:r>
              <a:rPr lang="fr-FR" dirty="0" err="1" smtClean="0"/>
              <a:t>implantoprothèse</a:t>
            </a:r>
            <a:r>
              <a:rPr lang="fr-FR" dirty="0" smtClean="0"/>
              <a:t>. C'est toujours à partir de petits détails que le patient perd confiance. Il ne faut pas hypothéquer capital confiance, facteur psychologique important.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1    Les empreintes</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Au niveau de l’</a:t>
            </a:r>
            <a:r>
              <a:rPr lang="fr-FR" dirty="0" err="1" smtClean="0"/>
              <a:t>implantoprothèse</a:t>
            </a:r>
            <a:endParaRPr lang="fr-FR" dirty="0"/>
          </a:p>
        </p:txBody>
      </p:sp>
      <p:sp>
        <p:nvSpPr>
          <p:cNvPr id="3" name="Espace réservé du contenu 2"/>
          <p:cNvSpPr>
            <a:spLocks noGrp="1"/>
          </p:cNvSpPr>
          <p:nvPr>
            <p:ph idx="1"/>
          </p:nvPr>
        </p:nvSpPr>
        <p:spPr/>
        <p:txBody>
          <a:bodyPr/>
          <a:lstStyle/>
          <a:p>
            <a:pPr algn="just"/>
            <a:r>
              <a:rPr lang="fr-FR" dirty="0" smtClean="0">
                <a:solidFill>
                  <a:srgbClr xmlns:mc="http://schemas.openxmlformats.org/markup-compatibility/2006" xmlns:a14="http://schemas.microsoft.com/office/drawing/2010/main" val="FF0000" mc:Ignorable=""/>
                </a:solidFill>
              </a:rPr>
              <a:t>Règle</a:t>
            </a:r>
          </a:p>
          <a:p>
            <a:pPr algn="just"/>
            <a:endParaRPr lang="fr-FR" dirty="0" smtClean="0"/>
          </a:p>
          <a:p>
            <a:pPr algn="just"/>
            <a:endParaRPr lang="fr-FR" dirty="0" smtClean="0"/>
          </a:p>
          <a:p>
            <a:pPr algn="just"/>
            <a:r>
              <a:rPr lang="fr-FR" dirty="0" smtClean="0"/>
              <a:t>Autant que faire ce peut, il ne faut jamais construire une prothèse s’appuyant à la fois sur un implant et une dent  résiduelle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Au niveau de l’</a:t>
            </a:r>
            <a:r>
              <a:rPr lang="fr-FR" dirty="0" err="1" smtClean="0"/>
              <a:t>implantoprothèse</a:t>
            </a:r>
            <a:endParaRPr lang="fr-FR" dirty="0"/>
          </a:p>
        </p:txBody>
      </p:sp>
      <p:sp>
        <p:nvSpPr>
          <p:cNvPr id="3" name="Espace réservé du contenu 2"/>
          <p:cNvSpPr>
            <a:spLocks noGrp="1"/>
          </p:cNvSpPr>
          <p:nvPr>
            <p:ph idx="1"/>
          </p:nvPr>
        </p:nvSpPr>
        <p:spPr/>
        <p:txBody>
          <a:bodyPr>
            <a:normAutofit fontScale="70000" lnSpcReduction="20000"/>
          </a:bodyPr>
          <a:lstStyle/>
          <a:p>
            <a:pPr>
              <a:buNone/>
            </a:pPr>
            <a:endParaRPr lang="fr-FR" b="1" u="sng" cap="small" dirty="0" smtClean="0"/>
          </a:p>
          <a:p>
            <a:endParaRPr lang="fr-FR" dirty="0" smtClean="0"/>
          </a:p>
          <a:p>
            <a:r>
              <a:rPr lang="fr-FR" dirty="0" smtClean="0">
                <a:solidFill>
                  <a:srgbClr xmlns:mc="http://schemas.openxmlformats.org/markup-compatibility/2006" xmlns:a14="http://schemas.microsoft.com/office/drawing/2010/main" val="FF0000" mc:Ignorable=""/>
                </a:solidFill>
              </a:rPr>
              <a:t>Exception</a:t>
            </a:r>
          </a:p>
          <a:p>
            <a:r>
              <a:rPr lang="fr-FR" dirty="0" smtClean="0"/>
              <a:t>En théorie, le descellement se produit soit au niveau de la dent, soit au niveau de l'implant.</a:t>
            </a:r>
          </a:p>
          <a:p>
            <a:r>
              <a:rPr lang="fr-FR" dirty="0" smtClean="0"/>
              <a:t> Dans la réalité clinique, le descellement se produit toujours au niveau de la dent.</a:t>
            </a:r>
          </a:p>
          <a:p>
            <a:r>
              <a:rPr lang="fr-FR" dirty="0" smtClean="0"/>
              <a:t>Nous avons un risque de carie si la dent est descellée.</a:t>
            </a:r>
          </a:p>
          <a:p>
            <a:r>
              <a:rPr lang="fr-FR" dirty="0" smtClean="0"/>
              <a:t>.A chaque mouvement de mastication, la totalité de l'effort est répartie sur l'implant.</a:t>
            </a:r>
          </a:p>
          <a:p>
            <a:r>
              <a:rPr lang="fr-FR" dirty="0" smtClean="0"/>
              <a:t>L'implant est mobile, la gencive est </a:t>
            </a:r>
            <a:r>
              <a:rPr lang="fr-FR" dirty="0" err="1" smtClean="0"/>
              <a:t>oedematiée</a:t>
            </a:r>
            <a:r>
              <a:rPr lang="fr-FR" dirty="0" smtClean="0"/>
              <a:t>, I' os péri implantaire est détruit. Il y a risque d'infection. Lorsque le bridge doit être séparé de l'implant, nous ne pouvons utiliser l'arrache couronne.</a:t>
            </a:r>
          </a:p>
          <a:p>
            <a:r>
              <a:rPr lang="fr-FR" dirty="0" smtClean="0"/>
              <a:t>En effet, I' utilisation de cet instrument entraîne obligatoirement l'avulsion de l'implant.</a:t>
            </a:r>
          </a:p>
          <a:p>
            <a:r>
              <a:rPr lang="fr-FR" dirty="0" smtClean="0"/>
              <a:t> Le praticien est obligé de détruire complètement à la fraise la construction prothétique. Il lui faudra entièrement la recommencer.</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Piliers devant être scellés</a:t>
            </a:r>
            <a:endParaRPr lang="fr-FR" dirty="0"/>
          </a:p>
        </p:txBody>
      </p:sp>
      <p:sp>
        <p:nvSpPr>
          <p:cNvPr id="3" name="Espace réservé du contenu 2"/>
          <p:cNvSpPr>
            <a:spLocks noGrp="1"/>
          </p:cNvSpPr>
          <p:nvPr>
            <p:ph idx="1"/>
          </p:nvPr>
        </p:nvSpPr>
        <p:spPr/>
        <p:txBody>
          <a:bodyPr>
            <a:normAutofit fontScale="62500" lnSpcReduction="20000"/>
          </a:bodyPr>
          <a:lstStyle/>
          <a:p>
            <a:r>
              <a:rPr lang="fr-FR" b="1" u="sng" cap="small" dirty="0" smtClean="0"/>
              <a:t>La dent</a:t>
            </a:r>
          </a:p>
          <a:p>
            <a:r>
              <a:rPr lang="fr-FR" smtClean="0"/>
              <a:t>Un </a:t>
            </a:r>
            <a:r>
              <a:rPr lang="fr-FR" dirty="0" smtClean="0"/>
              <a:t>transplant réagit un peu comme une dent, si le </a:t>
            </a:r>
            <a:r>
              <a:rPr lang="fr-FR" dirty="0" err="1" smtClean="0"/>
              <a:t>desmodonte</a:t>
            </a:r>
            <a:r>
              <a:rPr lang="fr-FR" dirty="0" smtClean="0"/>
              <a:t> n'est pas gratté, nous retrouvons une union entre les fibres conjonctives sur le cément et l'os. Il n'y a pas de différence de mobilité entre un transplant et une dent au point de vue clinique.</a:t>
            </a:r>
          </a:p>
          <a:p>
            <a:r>
              <a:rPr lang="fr-FR" b="1" u="sng" cap="small" dirty="0" smtClean="0"/>
              <a:t>L'implant</a:t>
            </a:r>
          </a:p>
          <a:p>
            <a:r>
              <a:rPr lang="fr-FR" dirty="0" smtClean="0"/>
              <a:t>Tout au contraire entre un implant et l'os, il n'y a pas d'union organique. Un implant dentaire dans l'os ne tient pas comme un inlay dans une dent.</a:t>
            </a:r>
          </a:p>
          <a:p>
            <a:r>
              <a:rPr lang="fr-FR" dirty="0" smtClean="0"/>
              <a:t>Si l'implant est complètement enfoui, </a:t>
            </a:r>
            <a:r>
              <a:rPr lang="fr-FR" dirty="0" err="1" smtClean="0"/>
              <a:t>I'os</a:t>
            </a:r>
            <a:r>
              <a:rPr lang="fr-FR" dirty="0" smtClean="0"/>
              <a:t> viendra au contact de l'implant. Il y a une union mécanique. Nous disons qu'il y a </a:t>
            </a:r>
            <a:r>
              <a:rPr lang="fr-FR" dirty="0" err="1" smtClean="0"/>
              <a:t>ostéointégration</a:t>
            </a:r>
            <a:r>
              <a:rPr lang="fr-FR" dirty="0" smtClean="0"/>
              <a:t> ou </a:t>
            </a:r>
            <a:r>
              <a:rPr lang="fr-FR" dirty="0" err="1" smtClean="0"/>
              <a:t>biointégration</a:t>
            </a:r>
            <a:r>
              <a:rPr lang="fr-FR" dirty="0" smtClean="0"/>
              <a:t> et il est très difficile d'enlever un implant fracturé dans l'os.</a:t>
            </a:r>
          </a:p>
          <a:p>
            <a:r>
              <a:rPr lang="fr-FR" dirty="0" smtClean="0"/>
              <a:t>Lorsque les implants sont complètement enfouis, </a:t>
            </a:r>
            <a:r>
              <a:rPr lang="fr-FR" dirty="0" err="1" smtClean="0"/>
              <a:t>I'ostéointégration</a:t>
            </a:r>
            <a:r>
              <a:rPr lang="fr-FR" dirty="0" smtClean="0"/>
              <a:t> n'est pas contrôlable. Les coupes histologiques montrant l'union de l'os et du titane concernent uniquement les implants enfouis.</a:t>
            </a:r>
          </a:p>
          <a:p>
            <a:r>
              <a:rPr lang="fr-FR" dirty="0" smtClean="0"/>
              <a:t>Mais pour nous, prothésistes, le but de notre implant est de servir de pilier Pour nos constructions. Cet implant doit supporter les forces masticatrices, il doit être fonctionnel. Il doit être chargé.</a:t>
            </a:r>
          </a:p>
          <a:p>
            <a:r>
              <a:rPr lang="fr-FR" dirty="0" smtClean="0"/>
              <a:t>L'os réagit toujours à une force en mettant un écran entre lui et l'agresseur. Il forme du tissu conjonctif pour éviter la nécrose de l'os.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DSC03614.JPG"/>
          <p:cNvPicPr>
            <a:picLocks noGrp="1" noChangeAspect="1"/>
          </p:cNvPicPr>
          <p:nvPr isPhoto="1"/>
        </p:nvPicPr>
        <p:blipFill>
          <a:blip r:embed="rId3">
            <a:lum/>
          </a:blip>
          <a:stretch>
            <a:fillRect/>
          </a:stretch>
        </p:blipFill>
        <p:spPr>
          <a:xfrm>
            <a:off x="1401763" y="1646238"/>
            <a:ext cx="6338887"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DSC03615.JPG"/>
          <p:cNvPicPr>
            <a:picLocks noGrp="1" noChangeAspect="1"/>
          </p:cNvPicPr>
          <p:nvPr isPhoto="1"/>
        </p:nvPicPr>
        <p:blipFill>
          <a:blip r:embed="rId3">
            <a:lum/>
          </a:blip>
          <a:stretch>
            <a:fillRect/>
          </a:stretch>
        </p:blipFill>
        <p:spPr>
          <a:xfrm>
            <a:off x="1401763" y="1646238"/>
            <a:ext cx="6338887"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DSC03616.JPG"/>
          <p:cNvPicPr>
            <a:picLocks noGrp="1" noChangeAspect="1"/>
          </p:cNvPicPr>
          <p:nvPr isPhoto="1"/>
        </p:nvPicPr>
        <p:blipFill>
          <a:blip r:embed="rId3">
            <a:lum/>
          </a:blip>
          <a:stretch>
            <a:fillRect/>
          </a:stretch>
        </p:blipFill>
        <p:spPr>
          <a:xfrm>
            <a:off x="1401763" y="1646238"/>
            <a:ext cx="6338887"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DSC03617.JPG"/>
          <p:cNvPicPr>
            <a:picLocks noGrp="1" noChangeAspect="1"/>
          </p:cNvPicPr>
          <p:nvPr isPhoto="1"/>
        </p:nvPicPr>
        <p:blipFill>
          <a:blip r:embed="rId3">
            <a:lum/>
          </a:blip>
          <a:stretch>
            <a:fillRect/>
          </a:stretch>
        </p:blipFill>
        <p:spPr>
          <a:xfrm>
            <a:off x="1401763" y="1646238"/>
            <a:ext cx="6338887"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Conclusions</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empreintes</a:t>
            </a:r>
            <a:endParaRPr lang="fr-FR" dirty="0"/>
          </a:p>
        </p:txBody>
      </p:sp>
      <p:sp>
        <p:nvSpPr>
          <p:cNvPr id="3" name="Espace réservé du contenu 2"/>
          <p:cNvSpPr>
            <a:spLocks noGrp="1"/>
          </p:cNvSpPr>
          <p:nvPr>
            <p:ph idx="1"/>
          </p:nvPr>
        </p:nvSpPr>
        <p:spPr/>
        <p:txBody>
          <a:bodyPr/>
          <a:lstStyle/>
          <a:p>
            <a:r>
              <a:rPr lang="fr-FR" dirty="0" smtClean="0"/>
              <a:t>1  Généralités</a:t>
            </a:r>
          </a:p>
          <a:p>
            <a:pPr lvl="1"/>
            <a:r>
              <a:rPr lang="fr-FR" dirty="0" smtClean="0"/>
              <a:t>Matériaux à empreintes</a:t>
            </a:r>
          </a:p>
          <a:p>
            <a:pPr lvl="1"/>
            <a:r>
              <a:rPr lang="fr-FR" dirty="0" smtClean="0"/>
              <a:t>Têtes d’implants dentaires</a:t>
            </a:r>
          </a:p>
          <a:p>
            <a:pPr lvl="3"/>
            <a:r>
              <a:rPr lang="fr-FR" dirty="0" smtClean="0"/>
              <a:t>Non enfouis</a:t>
            </a:r>
          </a:p>
          <a:p>
            <a:pPr lvl="3"/>
            <a:r>
              <a:rPr lang="fr-FR" dirty="0" smtClean="0"/>
              <a:t>Enfouis</a:t>
            </a:r>
          </a:p>
          <a:p>
            <a:r>
              <a:rPr lang="fr-FR" dirty="0" smtClean="0"/>
              <a:t>2  Empreintes de situation</a:t>
            </a:r>
          </a:p>
          <a:p>
            <a:pPr lvl="1"/>
            <a:r>
              <a:rPr lang="fr-FR" dirty="0" smtClean="0"/>
              <a:t>Avec transferts</a:t>
            </a:r>
          </a:p>
          <a:p>
            <a:pPr lvl="1"/>
            <a:r>
              <a:rPr lang="fr-FR" dirty="0" smtClean="0"/>
              <a:t>Avec piges</a:t>
            </a:r>
          </a:p>
          <a:p>
            <a:r>
              <a:rPr lang="fr-FR" dirty="0" smtClean="0"/>
              <a:t>3   Empreintes globales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1000" dirty="0" smtClean="0"/>
              <a:t>1.1</a:t>
            </a:r>
            <a:r>
              <a:rPr lang="fr-FR" dirty="0" smtClean="0"/>
              <a:t> Généralités</a:t>
            </a:r>
            <a:endParaRPr lang="fr-FR" dirty="0"/>
          </a:p>
        </p:txBody>
      </p:sp>
      <p:sp>
        <p:nvSpPr>
          <p:cNvPr id="3" name="Espace réservé du contenu 2"/>
          <p:cNvSpPr>
            <a:spLocks noGrp="1"/>
          </p:cNvSpPr>
          <p:nvPr>
            <p:ph idx="1"/>
          </p:nvPr>
        </p:nvSpPr>
        <p:spPr/>
        <p:txBody>
          <a:bodyPr>
            <a:normAutofit fontScale="85000" lnSpcReduction="20000"/>
          </a:bodyPr>
          <a:lstStyle/>
          <a:p>
            <a:pPr algn="just"/>
            <a:endParaRPr lang="fr-FR" sz="2800" dirty="0" smtClean="0"/>
          </a:p>
          <a:p>
            <a:pPr algn="just"/>
            <a:r>
              <a:rPr lang="fr-FR" sz="2800" dirty="0" smtClean="0"/>
              <a:t>Ce chapitre traite uniquement de l'empreinte du moignon implantaire à l'exclusion des méthodes afférentes aux empreintes osseuses de juxta-osseux.</a:t>
            </a:r>
          </a:p>
          <a:p>
            <a:pPr algn="just"/>
            <a:endParaRPr lang="fr-FR" sz="2800" dirty="0" smtClean="0"/>
          </a:p>
          <a:p>
            <a:pPr algn="just"/>
            <a:r>
              <a:rPr lang="fr-FR" sz="2800" dirty="0" smtClean="0"/>
              <a:t>Les portes empreintes peuvent être de série déformable ou indéformable ou être préfabriqués. </a:t>
            </a:r>
          </a:p>
          <a:p>
            <a:pPr algn="just"/>
            <a:endParaRPr lang="fr-FR" sz="2800" dirty="0" smtClean="0"/>
          </a:p>
          <a:p>
            <a:pPr algn="just"/>
            <a:endParaRPr lang="fr-FR" sz="2800" dirty="0" smtClean="0"/>
          </a:p>
          <a:p>
            <a:pPr algn="just"/>
            <a:endParaRPr lang="fr-FR" sz="2800" dirty="0" smtClean="0"/>
          </a:p>
          <a:p>
            <a:pPr algn="just"/>
            <a:r>
              <a:rPr lang="fr-FR" sz="2800" dirty="0" smtClean="0"/>
              <a:t>L'empreinte peut être prise sous pression occlusale ou digitale.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latin typeface="DTLCaspariT"/>
              </a:rPr>
              <a:t>Le but principal d'une prise d'empreinte pour implants est l'acquisition et la reproduction détaillées et précises des tissus durs et mous de la dent à l'aide d'un matériau d’empreinte gardant sa stabilité de forme et qui servira à la confection d'un modèle exact pour la restauration dentaire définitive</a:t>
            </a:r>
            <a:r>
              <a:rPr lang="fr-FR" dirty="0" smtClean="0">
                <a:solidFill>
                  <a:srgbClr xmlns:mc="http://schemas.openxmlformats.org/markup-compatibility/2006" xmlns:a14="http://schemas.microsoft.com/office/drawing/2010/main" val="231F20" mc:Ignorable=""/>
                </a:solidFill>
                <a:latin typeface="DTLCaspariT"/>
              </a:rPr>
              <a:t>.</a:t>
            </a:r>
            <a:endParaRPr lang="fr-FR" kern="50" dirty="0" smtClean="0">
              <a:latin typeface="Thorndale"/>
              <a:ea typeface="Andale Sans UI"/>
              <a:cs typeface="Times New Roman"/>
            </a:endParaRP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Une des premières étapes de l'élaboration de la prothèse fixée est constituée par la prise d'empreinte. </a:t>
            </a:r>
          </a:p>
          <a:p>
            <a:r>
              <a:rPr lang="fr-FR" dirty="0" smtClean="0"/>
              <a:t>Celle-ci ne devrait plus aujourd'hui poser de problème grâce aux différences techniques et aux matériaux.</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But des empreintes</a:t>
            </a:r>
            <a:endParaRPr lang="fr-FR" dirty="0"/>
          </a:p>
        </p:txBody>
      </p:sp>
      <p:sp>
        <p:nvSpPr>
          <p:cNvPr id="3" name="Espace réservé du contenu 2"/>
          <p:cNvSpPr>
            <a:spLocks noGrp="1"/>
          </p:cNvSpPr>
          <p:nvPr>
            <p:ph idx="1"/>
          </p:nvPr>
        </p:nvSpPr>
        <p:spPr/>
        <p:txBody>
          <a:bodyPr/>
          <a:lstStyle/>
          <a:p>
            <a:r>
              <a:rPr lang="fr-FR" dirty="0" smtClean="0"/>
              <a:t>Modèle d’étude</a:t>
            </a:r>
          </a:p>
          <a:p>
            <a:endParaRPr lang="fr-FR" dirty="0" smtClean="0"/>
          </a:p>
          <a:p>
            <a:r>
              <a:rPr lang="fr-FR" dirty="0" smtClean="0"/>
              <a:t>Modèle de contrôle</a:t>
            </a:r>
          </a:p>
          <a:p>
            <a:endParaRPr lang="fr-FR" dirty="0" smtClean="0"/>
          </a:p>
          <a:p>
            <a:r>
              <a:rPr lang="fr-FR" dirty="0" smtClean="0"/>
              <a:t>Modèle de travail</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bg1">
                    <a:lumMod val="85000"/>
                    <a:lumOff val="15000"/>
                  </a:schemeClr>
                </a:solidFill>
              </a:rPr>
              <a:t>Matériaux à empreintes</a:t>
            </a:r>
            <a:endParaRPr lang="fr-FR" b="1" dirty="0">
              <a:solidFill>
                <a:schemeClr val="bg1">
                  <a:lumMod val="85000"/>
                  <a:lumOff val="15000"/>
                </a:schemeClr>
              </a:solidFill>
            </a:endParaRPr>
          </a:p>
        </p:txBody>
      </p:sp>
      <p:sp>
        <p:nvSpPr>
          <p:cNvPr id="3" name="Espace réservé du contenu 2"/>
          <p:cNvSpPr>
            <a:spLocks noGrp="1"/>
          </p:cNvSpPr>
          <p:nvPr>
            <p:ph idx="1"/>
          </p:nvPr>
        </p:nvSpPr>
        <p:spPr/>
        <p:txBody>
          <a:bodyPr>
            <a:normAutofit/>
          </a:bodyPr>
          <a:lstStyle/>
          <a:p>
            <a:r>
              <a:rPr lang="fr-FR" dirty="0" smtClean="0"/>
              <a:t>Cires à Inlay</a:t>
            </a:r>
          </a:p>
          <a:p>
            <a:r>
              <a:rPr lang="fr-FR" dirty="0" smtClean="0"/>
              <a:t>Pâtes thermoplastiques </a:t>
            </a:r>
          </a:p>
          <a:p>
            <a:r>
              <a:rPr lang="fr-FR" dirty="0" smtClean="0"/>
              <a:t>Elastomères de synthèse polysulfures : </a:t>
            </a:r>
            <a:r>
              <a:rPr lang="fr-FR" dirty="0" err="1" smtClean="0"/>
              <a:t>Thiocol</a:t>
            </a:r>
            <a:endParaRPr lang="fr-FR" dirty="0" smtClean="0"/>
          </a:p>
          <a:p>
            <a:pPr lvl="1"/>
            <a:r>
              <a:rPr lang="fr-FR" dirty="0" err="1" smtClean="0"/>
              <a:t>Coeflex</a:t>
            </a:r>
            <a:r>
              <a:rPr lang="fr-FR" dirty="0" smtClean="0"/>
              <a:t> </a:t>
            </a:r>
            <a:r>
              <a:rPr lang="fr-FR" dirty="0" err="1" smtClean="0"/>
              <a:t>Permplastic</a:t>
            </a:r>
            <a:r>
              <a:rPr lang="fr-FR" dirty="0" smtClean="0"/>
              <a:t> de </a:t>
            </a:r>
            <a:r>
              <a:rPr lang="fr-FR" dirty="0" err="1" smtClean="0"/>
              <a:t>kerr</a:t>
            </a:r>
            <a:endParaRPr lang="fr-FR" dirty="0" smtClean="0"/>
          </a:p>
          <a:p>
            <a:r>
              <a:rPr lang="fr-FR" dirty="0" smtClean="0"/>
              <a:t>Silicones</a:t>
            </a:r>
          </a:p>
          <a:p>
            <a:r>
              <a:rPr lang="fr-FR" dirty="0" smtClean="0"/>
              <a:t>Hydrocolloïdes réversibles</a:t>
            </a:r>
          </a:p>
          <a:p>
            <a:r>
              <a:rPr lang="fr-FR" dirty="0" smtClean="0"/>
              <a:t>Alginates</a:t>
            </a:r>
          </a:p>
          <a:p>
            <a:pPr lvl="1"/>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matériaux</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t>Les hydrocolloïdes, les alginates sont parfaitement hydrophiles, ont une capacité de définition élevée, un pouvoir d'étalement élevé. En revanche ce sont des matériaux fragiles et ils nécessitent une coulée rapide des empreintes.</a:t>
            </a:r>
          </a:p>
          <a:p>
            <a:r>
              <a:rPr lang="fr-FR" dirty="0" smtClean="0"/>
              <a:t/>
            </a:r>
            <a:br>
              <a:rPr lang="fr-FR" dirty="0" smtClean="0"/>
            </a:br>
            <a:r>
              <a:rPr lang="fr-FR" dirty="0" smtClean="0"/>
              <a:t>Les élastomères ont contrairement aux hydrocolloïdes une moins bonne affinité pour l’eau, mais une plus grande élasticité et une meilleure stabilité dimensionnelle.</a:t>
            </a:r>
          </a:p>
          <a:p>
            <a:pPr>
              <a:buNone/>
            </a:pPr>
            <a:r>
              <a:rPr lang="fr-FR" dirty="0" smtClean="0"/>
              <a:t/>
            </a:r>
            <a:br>
              <a:rPr lang="fr-FR" dirty="0" smtClean="0"/>
            </a:br>
            <a:r>
              <a:rPr lang="fr-FR" dirty="0" smtClean="0"/>
              <a:t/>
            </a:r>
            <a:br>
              <a:rPr lang="fr-FR" dirty="0" smtClean="0"/>
            </a:br>
            <a:r>
              <a:rPr lang="fr-FR" dirty="0" smtClean="0"/>
              <a:t>Les silicones par addition possèdent une grande stabilité dimensionnelle, une grande précision, une déformation permanente minimale, toute la gamme des viscosités, différents temps de prise, l'auto- malaxage du produit fluide et du produit lourd qui fournissent une meilleure homogénéité des mélanges</a:t>
            </a:r>
            <a:br>
              <a:rPr lang="fr-FR" dirty="0" smtClean="0"/>
            </a:br>
            <a:endParaRPr lang="fr-FR" dirty="0" smtClean="0"/>
          </a:p>
          <a:p>
            <a:r>
              <a:rPr lang="fr-FR" dirty="0" smtClean="0"/>
              <a:t>Les polyéthers présentent un caractère hydrophile qui leur permet de suppléer les silicones par addition dans beaucoup de situations cliniques.</a:t>
            </a:r>
            <a:br>
              <a:rPr lang="fr-FR" dirty="0" smtClean="0"/>
            </a:b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matériaux</a:t>
            </a:r>
            <a:endParaRPr lang="fr-FR" dirty="0"/>
          </a:p>
        </p:txBody>
      </p:sp>
      <p:sp>
        <p:nvSpPr>
          <p:cNvPr id="3" name="Espace réservé du contenu 2"/>
          <p:cNvSpPr>
            <a:spLocks noGrp="1"/>
          </p:cNvSpPr>
          <p:nvPr>
            <p:ph idx="1"/>
          </p:nvPr>
        </p:nvSpPr>
        <p:spPr/>
        <p:txBody>
          <a:bodyPr>
            <a:normAutofit fontScale="85000" lnSpcReduction="10000"/>
          </a:bodyPr>
          <a:lstStyle/>
          <a:p>
            <a:pPr algn="just"/>
            <a:r>
              <a:rPr lang="fr-FR" dirty="0" smtClean="0"/>
              <a:t>Nous retenons : </a:t>
            </a:r>
          </a:p>
          <a:p>
            <a:pPr algn="just"/>
            <a:r>
              <a:rPr lang="fr-FR" b="1" u="sng" cap="small" dirty="0" smtClean="0"/>
              <a:t>Les hydrocolloïdes</a:t>
            </a:r>
          </a:p>
          <a:p>
            <a:pPr algn="just"/>
            <a:r>
              <a:rPr lang="fr-FR" dirty="0" smtClean="0"/>
              <a:t>Ce sont les matériaux de choix. pour une empreinte globale.</a:t>
            </a:r>
          </a:p>
          <a:p>
            <a:pPr algn="just"/>
            <a:r>
              <a:rPr lang="fr-FR" dirty="0" smtClean="0"/>
              <a:t>Le produit passe très bien sous les contre-dépouilles. Mais il ne doit y avoir aucun suintement. L'empreinte ne peut pas non plus être métallisée.</a:t>
            </a:r>
          </a:p>
          <a:p>
            <a:pPr algn="just"/>
            <a:r>
              <a:rPr lang="fr-FR" dirty="0" smtClean="0"/>
              <a:t>les hydrocolloïdes n'acceptent pas les transferts.</a:t>
            </a:r>
          </a:p>
          <a:p>
            <a:pPr algn="just"/>
            <a:r>
              <a:rPr lang="fr-FR" b="1" u="sng" cap="small" dirty="0" smtClean="0"/>
              <a:t>Les élastomères</a:t>
            </a:r>
          </a:p>
          <a:p>
            <a:pPr algn="just"/>
            <a:r>
              <a:rPr lang="fr-FR" dirty="0" smtClean="0"/>
              <a:t>Ce sont les matériaux le plus couramment utilisés, aussi bien pour les empreintes globales que les empreintes de situation.</a:t>
            </a:r>
          </a:p>
          <a:p>
            <a:pPr algn="just"/>
            <a:r>
              <a:rPr lang="fr-FR" dirty="0" smtClean="0"/>
              <a:t>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p:txBody>
          <a:bodyPr>
            <a:normAutofit/>
          </a:bodyPr>
          <a:lstStyle/>
          <a:p>
            <a:pPr algn="just"/>
            <a:r>
              <a:rPr lang="fr-FR" dirty="0"/>
              <a:t>il ne faut pas séparer prothèse implantaire et chirurgie implantaire. </a:t>
            </a:r>
          </a:p>
          <a:p>
            <a:endParaRPr lang="fr-FR" dirty="0" smtClean="0"/>
          </a:p>
          <a:p>
            <a:endParaRPr lang="fr-FR" dirty="0"/>
          </a:p>
        </p:txBody>
      </p:sp>
      <p:sp>
        <p:nvSpPr>
          <p:cNvPr id="4" name="Rectangle 3"/>
          <p:cNvSpPr/>
          <p:nvPr/>
        </p:nvSpPr>
        <p:spPr>
          <a:xfrm>
            <a:off x="785786" y="2928934"/>
            <a:ext cx="8001056" cy="1384995"/>
          </a:xfrm>
          <a:prstGeom prst="rect">
            <a:avLst/>
          </a:prstGeom>
        </p:spPr>
        <p:txBody>
          <a:bodyPr wrap="square">
            <a:spAutoFit/>
          </a:bodyPr>
          <a:lstStyle/>
          <a:p>
            <a:r>
              <a:rPr lang="fr-FR" sz="2800" kern="50" dirty="0" smtClean="0">
                <a:latin typeface="Thorndale"/>
                <a:ea typeface="Andale Sans UI"/>
                <a:cs typeface="Times New Roman"/>
              </a:rPr>
              <a:t>Plus concrètement, lors du choix de l'implant, le chirurgien décide si le cas devant lequel il se trouve placé, requiert une prothèse adjointe ou conjointe.</a:t>
            </a:r>
            <a:endParaRPr lang="fr-FR" sz="28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00034" y="785794"/>
            <a:ext cx="8229600" cy="1143000"/>
          </a:xfrm>
        </p:spPr>
        <p:txBody>
          <a:bodyPr>
            <a:normAutofit/>
          </a:bodyPr>
          <a:lstStyle/>
          <a:p>
            <a:r>
              <a:rPr lang="fr-FR" dirty="0" smtClean="0"/>
              <a:t>Les matériaux </a:t>
            </a:r>
            <a:endParaRPr lang="fr-FR" dirty="0"/>
          </a:p>
        </p:txBody>
      </p:sp>
      <p:sp>
        <p:nvSpPr>
          <p:cNvPr id="4" name="Espace réservé du contenu 3"/>
          <p:cNvSpPr>
            <a:spLocks noGrp="1"/>
          </p:cNvSpPr>
          <p:nvPr>
            <p:ph idx="1"/>
          </p:nvPr>
        </p:nvSpPr>
        <p:spPr/>
        <p:txBody>
          <a:bodyPr>
            <a:normAutofit/>
          </a:bodyPr>
          <a:lstStyle/>
          <a:p>
            <a:endParaRPr lang="fr-FR" dirty="0" smtClean="0"/>
          </a:p>
          <a:p>
            <a:pPr algn="just"/>
            <a:r>
              <a:rPr lang="fr-FR" dirty="0" smtClean="0"/>
              <a:t>L'empreinte ne doit pas modifier la position de la tête d'implant. L'implant ne sera pas non plus extrait lors du retrait de l'empreinte. </a:t>
            </a:r>
          </a:p>
          <a:p>
            <a:pPr algn="just"/>
            <a:r>
              <a:rPr lang="fr-FR" dirty="0" smtClean="0"/>
              <a:t>A cause de ce risque, il faut éliminer les produits suivants : plâtre, cire à inlay, pâte thermoplastique, résine acrylique, polysulfure ou </a:t>
            </a:r>
            <a:r>
              <a:rPr lang="fr-FR" dirty="0" err="1" smtClean="0"/>
              <a:t>thiocol</a:t>
            </a:r>
            <a:r>
              <a:rPr lang="fr-FR" dirty="0" smtClean="0"/>
              <a:t>, pâtes thermoplastiques, pâtes à l'oxyde de zinc et plâtre.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pPr algn="ctr"/>
            <a:r>
              <a:rPr lang="fr-FR" dirty="0" smtClean="0"/>
              <a:t/>
            </a:r>
            <a:br>
              <a:rPr lang="fr-FR" dirty="0" smtClean="0"/>
            </a:br>
            <a:r>
              <a:rPr lang="fr-FR" dirty="0" smtClean="0">
                <a:solidFill>
                  <a:schemeClr val="bg1">
                    <a:lumMod val="85000"/>
                    <a:lumOff val="15000"/>
                  </a:schemeClr>
                </a:solidFill>
              </a:rPr>
              <a:t>But</a:t>
            </a:r>
            <a:endParaRPr lang="fr-FR" dirty="0">
              <a:solidFill>
                <a:schemeClr val="bg1">
                  <a:lumMod val="85000"/>
                  <a:lumOff val="15000"/>
                </a:schemeClr>
              </a:solidFill>
            </a:endParaRPr>
          </a:p>
        </p:txBody>
      </p:sp>
      <p:sp>
        <p:nvSpPr>
          <p:cNvPr id="4" name="Espace réservé du contenu 3"/>
          <p:cNvSpPr>
            <a:spLocks noGrp="1"/>
          </p:cNvSpPr>
          <p:nvPr>
            <p:ph idx="1"/>
          </p:nvPr>
        </p:nvSpPr>
        <p:spPr/>
        <p:txBody>
          <a:bodyPr>
            <a:normAutofit/>
          </a:bodyPr>
          <a:lstStyle/>
          <a:p>
            <a:pPr lvl="0"/>
            <a:r>
              <a:rPr lang="fr-FR" sz="2400" dirty="0" smtClean="0"/>
              <a:t>L'empreinte clinique pour des implants </a:t>
            </a:r>
            <a:r>
              <a:rPr lang="fr-FR" sz="2400" dirty="0" err="1" smtClean="0"/>
              <a:t>endo</a:t>
            </a:r>
            <a:r>
              <a:rPr lang="fr-FR" sz="2400" dirty="0" smtClean="0"/>
              <a:t>-osseux  relève l'enregistrement des éléments suivants :</a:t>
            </a:r>
            <a:endParaRPr lang="fr-FR" dirty="0" smtClean="0"/>
          </a:p>
          <a:p>
            <a:pPr lvl="0"/>
            <a:endParaRPr lang="fr-FR" dirty="0" smtClean="0"/>
          </a:p>
          <a:p>
            <a:pPr lvl="1"/>
            <a:r>
              <a:rPr lang="fr-FR" dirty="0" smtClean="0"/>
              <a:t>le moignon de l'implant,</a:t>
            </a:r>
          </a:p>
          <a:p>
            <a:pPr lvl="1"/>
            <a:r>
              <a:rPr lang="fr-FR" dirty="0" smtClean="0"/>
              <a:t>la morphologie des préparations,</a:t>
            </a:r>
          </a:p>
          <a:p>
            <a:pPr lvl="1"/>
            <a:r>
              <a:rPr lang="fr-FR" dirty="0" smtClean="0"/>
              <a:t>le rapport du parodonte avec les préparations,</a:t>
            </a:r>
          </a:p>
          <a:p>
            <a:pPr lvl="1"/>
            <a:r>
              <a:rPr lang="fr-FR" dirty="0" smtClean="0"/>
              <a:t>les rapports des implants avec les autres implants et les préparations,</a:t>
            </a:r>
          </a:p>
          <a:p>
            <a:pPr lvl="1"/>
            <a:r>
              <a:rPr lang="fr-FR" dirty="0" smtClean="0"/>
              <a:t>l'anatomie des dents résiduelles.</a:t>
            </a:r>
          </a:p>
          <a:p>
            <a:pPr>
              <a:buNone/>
            </a:pPr>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r>
              <a:rPr lang="fr-FR" dirty="0" smtClean="0">
                <a:latin typeface="DTLCaspariT"/>
              </a:rPr>
              <a:t>Un matériau parfaitement adapté à la prise d'empreinte doit pouvoir garantir une précision exacte ; et donc présenter une viscosité adéquate</a:t>
            </a:r>
          </a:p>
          <a:p>
            <a:pPr>
              <a:buNone/>
            </a:pPr>
            <a:r>
              <a:rPr lang="fr-FR" dirty="0" smtClean="0">
                <a:latin typeface="DTLCaspariT"/>
              </a:rPr>
              <a:t>et des caractéristiques satisfaisantes d'écoulement, une bonne capacité de reprise élastique après déformation, une stabilité de forme et une résistance mécanique après retrait, un maniement simple et un temps de préparation suffisant.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chemeClr val="bg1">
                    <a:lumMod val="85000"/>
                    <a:lumOff val="15000"/>
                  </a:schemeClr>
                </a:solidFill>
              </a:rPr>
              <a:t>Classification des méthodes de prise d’empreintes</a:t>
            </a:r>
            <a:endParaRPr lang="fr-FR" sz="3600" b="1" dirty="0">
              <a:solidFill>
                <a:schemeClr val="bg1">
                  <a:lumMod val="85000"/>
                  <a:lumOff val="15000"/>
                </a:schemeClr>
              </a:solidFill>
            </a:endParaRPr>
          </a:p>
        </p:txBody>
      </p:sp>
      <p:sp>
        <p:nvSpPr>
          <p:cNvPr id="3" name="Espace réservé du contenu 2"/>
          <p:cNvSpPr>
            <a:spLocks noGrp="1"/>
          </p:cNvSpPr>
          <p:nvPr>
            <p:ph idx="1"/>
          </p:nvPr>
        </p:nvSpPr>
        <p:spPr/>
        <p:txBody>
          <a:bodyPr>
            <a:normAutofit fontScale="92500" lnSpcReduction="10000"/>
          </a:bodyPr>
          <a:lstStyle/>
          <a:p>
            <a:r>
              <a:rPr lang="fr-FR" sz="1400" dirty="0" smtClean="0"/>
              <a:t>Empreinte Unitaire</a:t>
            </a:r>
          </a:p>
          <a:p>
            <a:pPr lvl="1"/>
            <a:r>
              <a:rPr lang="fr-FR" sz="1400" dirty="0" smtClean="0"/>
              <a:t>Empreinte unitaire directe</a:t>
            </a:r>
          </a:p>
          <a:p>
            <a:pPr lvl="1"/>
            <a:r>
              <a:rPr lang="fr-FR" sz="1400" dirty="0" smtClean="0"/>
              <a:t>Empreinte unitaire indirecte</a:t>
            </a:r>
          </a:p>
          <a:p>
            <a:r>
              <a:rPr lang="fr-FR" dirty="0" smtClean="0">
                <a:solidFill>
                  <a:srgbClr xmlns:mc="http://schemas.openxmlformats.org/markup-compatibility/2006" xmlns:a14="http://schemas.microsoft.com/office/drawing/2010/main" val="FF0000" mc:Ignorable=""/>
                </a:solidFill>
              </a:rPr>
              <a:t>Empreinte globale</a:t>
            </a:r>
          </a:p>
          <a:p>
            <a:pPr lvl="1"/>
            <a:r>
              <a:rPr lang="fr-FR" dirty="0" smtClean="0">
                <a:solidFill>
                  <a:srgbClr xmlns:mc="http://schemas.openxmlformats.org/markup-compatibility/2006" xmlns:a14="http://schemas.microsoft.com/office/drawing/2010/main" val="FF0000" mc:Ignorable=""/>
                </a:solidFill>
              </a:rPr>
              <a:t>Empreinte partielle ou totale</a:t>
            </a:r>
          </a:p>
          <a:p>
            <a:pPr lvl="1"/>
            <a:r>
              <a:rPr lang="fr-FR" dirty="0" smtClean="0">
                <a:solidFill>
                  <a:srgbClr xmlns:mc="http://schemas.openxmlformats.org/markup-compatibility/2006" xmlns:a14="http://schemas.microsoft.com/office/drawing/2010/main" val="FF0000" mc:Ignorable=""/>
                </a:solidFill>
              </a:rPr>
              <a:t>Wash </a:t>
            </a:r>
            <a:r>
              <a:rPr lang="fr-FR" dirty="0" err="1" smtClean="0">
                <a:solidFill>
                  <a:srgbClr xmlns:mc="http://schemas.openxmlformats.org/markup-compatibility/2006" xmlns:a14="http://schemas.microsoft.com/office/drawing/2010/main" val="FF0000" mc:Ignorable=""/>
                </a:solidFill>
              </a:rPr>
              <a:t>tecnic</a:t>
            </a:r>
            <a:r>
              <a:rPr lang="fr-FR" dirty="0" smtClean="0">
                <a:solidFill>
                  <a:srgbClr xmlns:mc="http://schemas.openxmlformats.org/markup-compatibility/2006" xmlns:a14="http://schemas.microsoft.com/office/drawing/2010/main" val="FF0000" mc:Ignorable=""/>
                </a:solidFill>
              </a:rPr>
              <a:t>    ou Elastomères injectés ou hydrocolloïdes </a:t>
            </a:r>
          </a:p>
          <a:p>
            <a:pPr lvl="1"/>
            <a:r>
              <a:rPr lang="fr-FR" dirty="0" smtClean="0">
                <a:solidFill>
                  <a:srgbClr xmlns:mc="http://schemas.openxmlformats.org/markup-compatibility/2006" xmlns:a14="http://schemas.microsoft.com/office/drawing/2010/main" val="FF0000" mc:Ignorable=""/>
                </a:solidFill>
              </a:rPr>
              <a:t>Une empreinte de situation est une empreinte globale avec</a:t>
            </a:r>
          </a:p>
          <a:p>
            <a:pPr lvl="2"/>
            <a:r>
              <a:rPr lang="fr-FR" dirty="0" smtClean="0">
                <a:solidFill>
                  <a:srgbClr xmlns:mc="http://schemas.openxmlformats.org/markup-compatibility/2006" xmlns:a14="http://schemas.microsoft.com/office/drawing/2010/main" val="FF0000" mc:Ignorable=""/>
                </a:solidFill>
              </a:rPr>
              <a:t> Pilier en place </a:t>
            </a:r>
          </a:p>
          <a:p>
            <a:pPr lvl="2"/>
            <a:r>
              <a:rPr lang="fr-FR" dirty="0" smtClean="0">
                <a:solidFill>
                  <a:srgbClr xmlns:mc="http://schemas.openxmlformats.org/markup-compatibility/2006" xmlns:a14="http://schemas.microsoft.com/office/drawing/2010/main" val="FF0000" mc:Ignorable=""/>
                </a:solidFill>
              </a:rPr>
              <a:t>Transfert</a:t>
            </a:r>
          </a:p>
          <a:p>
            <a:pPr lvl="4"/>
            <a:r>
              <a:rPr lang="fr-FR" dirty="0" smtClean="0">
                <a:solidFill>
                  <a:srgbClr xmlns:mc="http://schemas.openxmlformats.org/markup-compatibility/2006" xmlns:a14="http://schemas.microsoft.com/office/drawing/2010/main" val="FF0000" mc:Ignorable=""/>
                </a:solidFill>
              </a:rPr>
              <a:t>Transfert Vissé</a:t>
            </a:r>
          </a:p>
          <a:p>
            <a:pPr lvl="4"/>
            <a:r>
              <a:rPr lang="fr-FR" dirty="0" smtClean="0">
                <a:solidFill>
                  <a:srgbClr xmlns:mc="http://schemas.openxmlformats.org/markup-compatibility/2006" xmlns:a14="http://schemas.microsoft.com/office/drawing/2010/main" val="FF0000" mc:Ignorable=""/>
                </a:solidFill>
              </a:rPr>
              <a:t>Transfert </a:t>
            </a:r>
            <a:r>
              <a:rPr lang="fr-FR" dirty="0" err="1" smtClean="0">
                <a:solidFill>
                  <a:srgbClr xmlns:mc="http://schemas.openxmlformats.org/markup-compatibility/2006" xmlns:a14="http://schemas.microsoft.com/office/drawing/2010/main" val="FF0000" mc:Ignorable=""/>
                </a:solidFill>
              </a:rPr>
              <a:t>Transvissés</a:t>
            </a:r>
            <a:endParaRPr lang="fr-FR" dirty="0" smtClean="0">
              <a:solidFill>
                <a:srgbClr xmlns:mc="http://schemas.openxmlformats.org/markup-compatibility/2006" xmlns:a14="http://schemas.microsoft.com/office/drawing/2010/main" val="FF0000" mc:Ignorable=""/>
              </a:solidFill>
            </a:endParaRPr>
          </a:p>
          <a:p>
            <a:pPr lvl="4"/>
            <a:r>
              <a:rPr lang="fr-FR" dirty="0" smtClean="0">
                <a:solidFill>
                  <a:srgbClr xmlns:mc="http://schemas.openxmlformats.org/markup-compatibility/2006" xmlns:a14="http://schemas.microsoft.com/office/drawing/2010/main" val="FF0000" mc:Ignorable=""/>
                </a:solidFill>
              </a:rPr>
              <a:t>Transfert  « Pick-up »</a:t>
            </a:r>
          </a:p>
          <a:p>
            <a:pPr lvl="2"/>
            <a:r>
              <a:rPr lang="fr-FR" sz="1500" dirty="0" smtClean="0"/>
              <a:t>Piges</a:t>
            </a:r>
          </a:p>
          <a:p>
            <a:pPr lvl="2"/>
            <a:r>
              <a:rPr lang="fr-FR" sz="1500" dirty="0" smtClean="0"/>
              <a:t>Empreinte avec surempreintes</a:t>
            </a:r>
          </a:p>
          <a:p>
            <a:pPr lvl="1"/>
            <a:endParaRPr lang="fr-FR" dirty="0">
              <a:solidFill>
                <a:srgbClr xmlns:mc="http://schemas.openxmlformats.org/markup-compatibility/2006" xmlns:a14="http://schemas.microsoft.com/office/drawing/2010/main" val="FF00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Têtes d’implants</a:t>
            </a:r>
            <a:endParaRPr lang="fr-FR" dirty="0"/>
          </a:p>
        </p:txBody>
      </p:sp>
      <p:sp>
        <p:nvSpPr>
          <p:cNvPr id="3" name="Espace réservé du contenu 2"/>
          <p:cNvSpPr>
            <a:spLocks noGrp="1"/>
          </p:cNvSpPr>
          <p:nvPr>
            <p:ph idx="1"/>
          </p:nvPr>
        </p:nvSpPr>
        <p:spPr/>
        <p:txBody>
          <a:bodyPr>
            <a:normAutofit lnSpcReduction="10000"/>
          </a:bodyPr>
          <a:lstStyle/>
          <a:p>
            <a:endParaRPr lang="fr-FR" sz="1000" dirty="0" smtClean="0"/>
          </a:p>
          <a:p>
            <a:endParaRPr lang="fr-FR" sz="1000" dirty="0" smtClean="0"/>
          </a:p>
          <a:p>
            <a:r>
              <a:rPr lang="fr-FR" dirty="0" smtClean="0"/>
              <a:t>Non enfouis </a:t>
            </a:r>
          </a:p>
          <a:p>
            <a:pPr lvl="1"/>
            <a:r>
              <a:rPr lang="fr-FR" dirty="0" smtClean="0"/>
              <a:t>Empreinte globale directe</a:t>
            </a:r>
          </a:p>
          <a:p>
            <a:pPr lvl="1"/>
            <a:r>
              <a:rPr lang="fr-FR" dirty="0" smtClean="0"/>
              <a:t>Empreinte de situation </a:t>
            </a:r>
            <a:r>
              <a:rPr lang="fr-FR" sz="1400" dirty="0" smtClean="0"/>
              <a:t>(avec transfert)</a:t>
            </a:r>
          </a:p>
          <a:p>
            <a:r>
              <a:rPr lang="fr-FR" dirty="0" smtClean="0"/>
              <a:t>Enfouis</a:t>
            </a:r>
          </a:p>
          <a:p>
            <a:pPr>
              <a:buNone/>
            </a:pPr>
            <a:r>
              <a:rPr lang="fr-FR" dirty="0" smtClean="0"/>
              <a:t> 				</a:t>
            </a:r>
            <a:r>
              <a:rPr lang="fr-FR" sz="1800" dirty="0" smtClean="0"/>
              <a:t>réouverture de la gencive</a:t>
            </a:r>
          </a:p>
          <a:p>
            <a:pPr>
              <a:buNone/>
            </a:pPr>
            <a:r>
              <a:rPr lang="fr-FR" sz="1800" dirty="0" smtClean="0"/>
              <a:t>				exposition des vis de couverture</a:t>
            </a:r>
          </a:p>
          <a:p>
            <a:pPr>
              <a:buNone/>
            </a:pPr>
            <a:r>
              <a:rPr lang="fr-FR" sz="1800" dirty="0" smtClean="0"/>
              <a:t>				Connexion du pilier de cicatrisation</a:t>
            </a:r>
          </a:p>
          <a:p>
            <a:pPr algn="just"/>
            <a:r>
              <a:rPr lang="fr-FR" dirty="0" smtClean="0"/>
              <a:t>		1 possibilité pose de la tête </a:t>
            </a:r>
          </a:p>
          <a:p>
            <a:pPr lvl="2" algn="just"/>
            <a:r>
              <a:rPr lang="fr-FR" sz="1000" dirty="0" smtClean="0"/>
              <a:t>Un implant enfoui, utilisé avec sa tête positionné sur l'arcade est traité comme un implant non enfoui.</a:t>
            </a:r>
          </a:p>
          <a:p>
            <a:pPr>
              <a:buNone/>
            </a:pPr>
            <a:r>
              <a:rPr lang="fr-FR" dirty="0" smtClean="0"/>
              <a:t>			2 possibilité  utilisation de transferts</a:t>
            </a:r>
          </a:p>
          <a:p>
            <a:endParaRPr lang="fr-FR" dirty="0" smtClean="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Empreinte globale sans transfert</a:t>
            </a:r>
            <a:endParaRPr lang="fr-FR" dirty="0"/>
          </a:p>
        </p:txBody>
      </p:sp>
      <p:sp>
        <p:nvSpPr>
          <p:cNvPr id="3" name="Espace réservé du contenu 2"/>
          <p:cNvSpPr>
            <a:spLocks noGrp="1"/>
          </p:cNvSpPr>
          <p:nvPr>
            <p:ph idx="1"/>
          </p:nvPr>
        </p:nvSpPr>
        <p:spPr/>
        <p:txBody>
          <a:bodyPr/>
          <a:lstStyle/>
          <a:p>
            <a:pPr algn="just"/>
            <a:endParaRPr lang="fr-FR" dirty="0" smtClean="0"/>
          </a:p>
          <a:p>
            <a:pPr algn="just"/>
            <a:r>
              <a:rPr lang="fr-FR" dirty="0" smtClean="0"/>
              <a:t>Pour les implants non enfouis, l'implant et la tête d'implant sont solidaires. Il faut réaliser une prothèse transitoire.</a:t>
            </a:r>
          </a:p>
          <a:p>
            <a:pPr algn="just"/>
            <a:r>
              <a:rPr lang="fr-FR" dirty="0" smtClean="0"/>
              <a:t>Pour les implants immédiats</a:t>
            </a:r>
          </a:p>
          <a:p>
            <a:pPr algn="just"/>
            <a:r>
              <a:rPr lang="fr-FR" dirty="0" smtClean="0"/>
              <a:t>Pour les implants dont la tête a été meulée</a:t>
            </a:r>
          </a:p>
          <a:p>
            <a:pPr algn="just"/>
            <a:r>
              <a:rPr lang="fr-FR" dirty="0" smtClean="0"/>
              <a:t>Pour les implants enfouis devenant non enfouis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Empreintes de situation</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implants enfouis</a:t>
            </a:r>
            <a:endParaRPr lang="fr-FR" dirty="0"/>
          </a:p>
        </p:txBody>
      </p:sp>
      <p:sp>
        <p:nvSpPr>
          <p:cNvPr id="3" name="Espace réservé du contenu 2"/>
          <p:cNvSpPr>
            <a:spLocks noGrp="1"/>
          </p:cNvSpPr>
          <p:nvPr>
            <p:ph idx="1"/>
          </p:nvPr>
        </p:nvSpPr>
        <p:spPr/>
        <p:txBody>
          <a:bodyPr>
            <a:normAutofit/>
          </a:bodyPr>
          <a:lstStyle/>
          <a:p>
            <a:pPr algn="just"/>
            <a:r>
              <a:rPr lang="fr-FR" dirty="0" smtClean="0"/>
              <a:t>En théorie, quatre mois après la pose de l’implant enfoui à la mandibule et six mois après au maxillaire, l’</a:t>
            </a:r>
            <a:r>
              <a:rPr lang="fr-FR" dirty="0" err="1" smtClean="0"/>
              <a:t>ostéointégration</a:t>
            </a:r>
            <a:r>
              <a:rPr lang="fr-FR" dirty="0" smtClean="0"/>
              <a:t> de l’implant étant réalisée l’implant peut recevoir les moignons </a:t>
            </a:r>
            <a:r>
              <a:rPr lang="fr-FR" dirty="0" err="1" smtClean="0"/>
              <a:t>implantaires</a:t>
            </a:r>
            <a:r>
              <a:rPr lang="fr-FR" dirty="0" smtClean="0"/>
              <a:t> qui permettront de réaliser la prothèse.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Réouverture de la gencive</a:t>
            </a:r>
            <a:endParaRPr lang="fr-FR" dirty="0"/>
          </a:p>
        </p:txBody>
      </p:sp>
      <p:sp>
        <p:nvSpPr>
          <p:cNvPr id="4" name="Espace réservé du contenu 3"/>
          <p:cNvSpPr>
            <a:spLocks noGrp="1"/>
          </p:cNvSpPr>
          <p:nvPr>
            <p:ph sz="half" idx="1"/>
          </p:nvPr>
        </p:nvSpPr>
        <p:spPr/>
        <p:txBody>
          <a:bodyPr>
            <a:normAutofit/>
          </a:bodyPr>
          <a:lstStyle/>
          <a:p>
            <a:endParaRPr lang="fr-FR"/>
          </a:p>
        </p:txBody>
      </p:sp>
      <p:sp>
        <p:nvSpPr>
          <p:cNvPr id="5" name="Espace réservé du contenu 4"/>
          <p:cNvSpPr>
            <a:spLocks noGrp="1"/>
          </p:cNvSpPr>
          <p:nvPr>
            <p:ph sz="half" idx="2"/>
          </p:nvPr>
        </p:nvSpPr>
        <p:spPr/>
        <p:txBody>
          <a:bodyPr>
            <a:normAutofit/>
          </a:bodyPr>
          <a:lstStyle/>
          <a:p>
            <a:r>
              <a:rPr lang="fr-FR" dirty="0" smtClean="0"/>
              <a:t>Il est nécessaire d’ouvrir la gencive  et de localiser l’implant.</a:t>
            </a:r>
          </a:p>
          <a:p>
            <a:r>
              <a:rPr lang="fr-FR" dirty="0" smtClean="0"/>
              <a:t>La vis de couverture doit être recherchée avec l’aide d’un sonde </a:t>
            </a:r>
          </a:p>
          <a:p>
            <a:r>
              <a:rPr lang="fr-FR" dirty="0" smtClean="0"/>
              <a:t>Sinon il faut pratiquer une large incision</a:t>
            </a:r>
            <a:endParaRPr lang="fr-FR" dirty="0"/>
          </a:p>
        </p:txBody>
      </p:sp>
      <p:pic>
        <p:nvPicPr>
          <p:cNvPr id="3" name="Image 2" descr="DSC03541.JPG"/>
          <p:cNvPicPr>
            <a:picLocks noGrp="1" noChangeAspect="1"/>
          </p:cNvPicPr>
          <p:nvPr isPhoto="1"/>
        </p:nvPicPr>
        <p:blipFill>
          <a:blip r:embed="rId3">
            <a:lum/>
          </a:blip>
          <a:stretch>
            <a:fillRect/>
          </a:stretch>
        </p:blipFill>
        <p:spPr>
          <a:xfrm>
            <a:off x="785786" y="2000240"/>
            <a:ext cx="3565525" cy="425768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lvl="0"/>
            <a:endParaRPr lang="fr-FR" dirty="0" smtClean="0"/>
          </a:p>
          <a:p>
            <a:pPr lvl="0"/>
            <a:r>
              <a:rPr lang="fr-FR" dirty="0" smtClean="0"/>
              <a:t>En cas d'excroissance osseuse sur la vis, on utilise le trépan</a:t>
            </a:r>
          </a:p>
          <a:p>
            <a:pPr lvl="0"/>
            <a:endParaRPr lang="fr-FR" dirty="0" smtClean="0"/>
          </a:p>
          <a:p>
            <a:endParaRPr lang="fr-FR" dirty="0"/>
          </a:p>
        </p:txBody>
      </p:sp>
      <p:pic>
        <p:nvPicPr>
          <p:cNvPr id="3" name="Image 2" descr="DSC03543.JPG"/>
          <p:cNvPicPr>
            <a:picLocks noGrp="1" noChangeAspect="1"/>
          </p:cNvPicPr>
          <p:nvPr isPhoto="1"/>
        </p:nvPicPr>
        <p:blipFill>
          <a:blip r:embed="rId3">
            <a:lum/>
          </a:blip>
          <a:stretch>
            <a:fillRect/>
          </a:stretch>
        </p:blipFill>
        <p:spPr>
          <a:xfrm>
            <a:off x="571472" y="2000240"/>
            <a:ext cx="3851277" cy="418624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De même, quand le dentiste pose un implant, il doit impérativement déterminer à la fois l'émergence de l'implant pour prendre des empreintes ,l'axe de forage pour le parallélisme, l'occlusion sans négliger pour autant les exigences d'esthétisme qu'inévitablement réclame le patient. </a:t>
            </a:r>
          </a:p>
          <a:p>
            <a:r>
              <a:rPr lang="fr-FR" kern="50" dirty="0" smtClean="0">
                <a:latin typeface="Thorndale"/>
                <a:ea typeface="Andale Sans UI"/>
                <a:cs typeface="Times New Roman"/>
              </a:rPr>
              <a:t>La réalisation de la prothèse est subordonnée au choix de l'implant, à son émergence et à son axe.</a:t>
            </a:r>
          </a:p>
          <a:p>
            <a:r>
              <a:rPr lang="fr-FR" kern="50" dirty="0" smtClean="0">
                <a:latin typeface="Thorndale"/>
                <a:ea typeface="Andale Sans UI"/>
                <a:cs typeface="Times New Roman"/>
              </a:rPr>
              <a:t> L'émergence des implants est déterminée par leur axe de forage.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pPr algn="ctr"/>
            <a:r>
              <a:rPr lang="fr-FR" dirty="0" smtClean="0"/>
              <a:t>Dépose de la vis de couverture</a:t>
            </a:r>
            <a:endParaRPr lang="fr-FR" dirty="0"/>
          </a:p>
        </p:txBody>
      </p:sp>
      <p:sp>
        <p:nvSpPr>
          <p:cNvPr id="6" name="Espace réservé du contenu 5"/>
          <p:cNvSpPr>
            <a:spLocks noGrp="1"/>
          </p:cNvSpPr>
          <p:nvPr>
            <p:ph sz="half" idx="2"/>
          </p:nvPr>
        </p:nvSpPr>
        <p:spPr/>
        <p:txBody>
          <a:bodyPr>
            <a:normAutofit/>
          </a:bodyPr>
          <a:lstStyle/>
          <a:p>
            <a:pPr lvl="0" algn="just"/>
            <a:endParaRPr lang="fr-FR" dirty="0"/>
          </a:p>
        </p:txBody>
      </p:sp>
      <p:pic>
        <p:nvPicPr>
          <p:cNvPr id="7" name="Espace réservé du contenu 6" descr="DSC03542.JPG"/>
          <p:cNvPicPr>
            <a:picLocks noGrp="1" noChangeAspect="1"/>
          </p:cNvPicPr>
          <p:nvPr isPhoto="1">
            <p:ph sz="half" idx="1"/>
          </p:nvPr>
        </p:nvPicPr>
        <p:blipFill>
          <a:blip r:embed="rId3">
            <a:lum/>
          </a:blip>
          <a:stretch>
            <a:fillRect/>
          </a:stretch>
        </p:blipFill>
        <p:spPr>
          <a:xfrm>
            <a:off x="813792" y="1920875"/>
            <a:ext cx="3325416" cy="443388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Dépose de la vis de couverture</a:t>
            </a:r>
            <a:endParaRPr lang="fr-FR" dirty="0"/>
          </a:p>
        </p:txBody>
      </p:sp>
      <p:sp>
        <p:nvSpPr>
          <p:cNvPr id="4" name="Espace réservé du contenu 3"/>
          <p:cNvSpPr>
            <a:spLocks noGrp="1"/>
          </p:cNvSpPr>
          <p:nvPr>
            <p:ph sz="half" idx="1"/>
          </p:nvPr>
        </p:nvSpPr>
        <p:spPr/>
        <p:txBody>
          <a:bodyPr>
            <a:normAutofit lnSpcReduction="10000"/>
          </a:bodyPr>
          <a:lstStyle/>
          <a:p>
            <a:endParaRPr lang="fr-FR"/>
          </a:p>
        </p:txBody>
      </p:sp>
      <p:sp>
        <p:nvSpPr>
          <p:cNvPr id="5" name="Espace réservé du contenu 4"/>
          <p:cNvSpPr>
            <a:spLocks noGrp="1"/>
          </p:cNvSpPr>
          <p:nvPr>
            <p:ph sz="half" idx="2"/>
          </p:nvPr>
        </p:nvSpPr>
        <p:spPr/>
        <p:txBody>
          <a:bodyPr>
            <a:normAutofit lnSpcReduction="10000"/>
          </a:bodyPr>
          <a:lstStyle/>
          <a:p>
            <a:endParaRPr lang="fr-FR" dirty="0" smtClean="0"/>
          </a:p>
          <a:p>
            <a:endParaRPr lang="fr-FR" dirty="0" smtClean="0"/>
          </a:p>
          <a:p>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r>
              <a:rPr lang="fr-FR" dirty="0" smtClean="0"/>
              <a:t>la vis de couverture est retirée à l'aide du tournevis hexagonal.</a:t>
            </a:r>
          </a:p>
          <a:p>
            <a:endParaRPr lang="fr-FR" dirty="0"/>
          </a:p>
        </p:txBody>
      </p:sp>
      <p:pic>
        <p:nvPicPr>
          <p:cNvPr id="3" name="Image 2" descr="DSC03544.JPG"/>
          <p:cNvPicPr>
            <a:picLocks noGrp="1" noChangeAspect="1"/>
          </p:cNvPicPr>
          <p:nvPr isPhoto="1"/>
        </p:nvPicPr>
        <p:blipFill>
          <a:blip r:embed="rId3">
            <a:lum/>
          </a:blip>
          <a:stretch>
            <a:fillRect/>
          </a:stretch>
        </p:blipFill>
        <p:spPr>
          <a:xfrm>
            <a:off x="714348" y="2071678"/>
            <a:ext cx="3565525" cy="421484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Choix de la vis de cicatrisation</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algn="just"/>
            <a:r>
              <a:rPr lang="fr-FR" dirty="0" smtClean="0"/>
              <a:t>On détermine la longueur du pilier de cicatrisation avec la jauge de profondeur.</a:t>
            </a:r>
          </a:p>
          <a:p>
            <a:pPr algn="just"/>
            <a:endParaRPr lang="fr-FR" dirty="0" smtClean="0"/>
          </a:p>
          <a:p>
            <a:pPr algn="just"/>
            <a:r>
              <a:rPr lang="fr-FR" dirty="0" smtClean="0"/>
              <a:t> Le repère sur l'instrument concerne les piliers classiques.</a:t>
            </a:r>
            <a:endParaRPr lang="fr-FR" dirty="0"/>
          </a:p>
        </p:txBody>
      </p:sp>
      <p:pic>
        <p:nvPicPr>
          <p:cNvPr id="3" name="Image 2" descr="DSC03545.JPG"/>
          <p:cNvPicPr>
            <a:picLocks noGrp="1" noChangeAspect="1"/>
          </p:cNvPicPr>
          <p:nvPr isPhoto="1"/>
        </p:nvPicPr>
        <p:blipFill>
          <a:blip r:embed="rId3">
            <a:lum/>
          </a:blip>
          <a:stretch>
            <a:fillRect/>
          </a:stretch>
        </p:blipFill>
        <p:spPr>
          <a:xfrm>
            <a:off x="571472" y="1928802"/>
            <a:ext cx="3565525" cy="442915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Pilier de cicatrisation</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algn="just"/>
            <a:endParaRPr lang="fr-FR" dirty="0" smtClean="0"/>
          </a:p>
          <a:p>
            <a:pPr algn="just"/>
            <a:endParaRPr lang="fr-FR" dirty="0" smtClean="0"/>
          </a:p>
          <a:p>
            <a:pPr algn="just"/>
            <a:endParaRPr lang="fr-FR" dirty="0" smtClean="0"/>
          </a:p>
          <a:p>
            <a:pPr algn="just"/>
            <a:r>
              <a:rPr lang="fr-FR" dirty="0" smtClean="0"/>
              <a:t>Pour obtenir un résultat esthétique optimal il est préférable d'utiliser d'abord un pilier de cicatrisation.</a:t>
            </a:r>
          </a:p>
          <a:p>
            <a:endParaRPr lang="fr-FR" dirty="0"/>
          </a:p>
        </p:txBody>
      </p:sp>
      <p:pic>
        <p:nvPicPr>
          <p:cNvPr id="3" name="Image 2" descr="DSC03546.JPG"/>
          <p:cNvPicPr>
            <a:picLocks noGrp="1" noChangeAspect="1"/>
          </p:cNvPicPr>
          <p:nvPr isPhoto="1"/>
        </p:nvPicPr>
        <p:blipFill>
          <a:blip r:embed="rId3">
            <a:lum/>
          </a:blip>
          <a:stretch>
            <a:fillRect/>
          </a:stretch>
        </p:blipFill>
        <p:spPr>
          <a:xfrm>
            <a:off x="642910" y="2000240"/>
            <a:ext cx="3565525" cy="428628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Empreinte de situation</a:t>
            </a:r>
            <a:endParaRPr lang="fr-FR" dirty="0"/>
          </a:p>
        </p:txBody>
      </p:sp>
      <p:sp>
        <p:nvSpPr>
          <p:cNvPr id="3" name="Espace réservé du contenu 2"/>
          <p:cNvSpPr>
            <a:spLocks noGrp="1"/>
          </p:cNvSpPr>
          <p:nvPr>
            <p:ph idx="1"/>
          </p:nvPr>
        </p:nvSpPr>
        <p:spPr/>
        <p:txBody>
          <a:bodyPr>
            <a:normAutofit/>
          </a:bodyPr>
          <a:lstStyle/>
          <a:p>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Empreinte de situation Tête d’implant en place</a:t>
            </a:r>
            <a:endParaRPr lang="fr-FR" dirty="0"/>
          </a:p>
        </p:txBody>
      </p:sp>
      <p:sp>
        <p:nvSpPr>
          <p:cNvPr id="4" name="Espace réservé du contenu 3"/>
          <p:cNvSpPr>
            <a:spLocks noGrp="1"/>
          </p:cNvSpPr>
          <p:nvPr>
            <p:ph sz="half" idx="1"/>
          </p:nvPr>
        </p:nvSpPr>
        <p:spPr/>
        <p:txBody>
          <a:bodyPr/>
          <a:lstStyle/>
          <a:p>
            <a:endParaRPr lang="fr-FR"/>
          </a:p>
        </p:txBody>
      </p:sp>
      <p:sp>
        <p:nvSpPr>
          <p:cNvPr id="5" name="Espace réservé du contenu 4"/>
          <p:cNvSpPr>
            <a:spLocks noGrp="1"/>
          </p:cNvSpPr>
          <p:nvPr>
            <p:ph sz="half" idx="2"/>
          </p:nvPr>
        </p:nvSpPr>
        <p:spPr/>
        <p:txBody>
          <a:bodyPr/>
          <a:lstStyle/>
          <a:p>
            <a:r>
              <a:rPr lang="fr-FR" dirty="0" smtClean="0"/>
              <a:t>« </a:t>
            </a:r>
            <a:r>
              <a:rPr lang="fr-FR" dirty="0" err="1" smtClean="0"/>
              <a:t>Coping</a:t>
            </a:r>
            <a:r>
              <a:rPr lang="fr-FR" dirty="0" smtClean="0"/>
              <a:t> » de LINKOW</a:t>
            </a:r>
            <a:endParaRPr lang="fr-FR" dirty="0"/>
          </a:p>
        </p:txBody>
      </p:sp>
      <p:pic>
        <p:nvPicPr>
          <p:cNvPr id="3" name="Image 2" descr="DSC03547.JPG"/>
          <p:cNvPicPr>
            <a:picLocks noGrp="1" noChangeAspect="1"/>
          </p:cNvPicPr>
          <p:nvPr isPhoto="1"/>
        </p:nvPicPr>
        <p:blipFill>
          <a:blip r:embed="rId3">
            <a:lum/>
          </a:blip>
          <a:srcRect l="13622" r="13726"/>
          <a:stretch>
            <a:fillRect/>
          </a:stretch>
        </p:blipFill>
        <p:spPr>
          <a:xfrm>
            <a:off x="642910" y="2285992"/>
            <a:ext cx="3429024" cy="3540116"/>
          </a:xfrm>
          <a:prstGeom prst="rect">
            <a:avLst/>
          </a:prstGeom>
          <a:noFill/>
          <a:ln>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r>
              <a:rPr lang="fr-FR" i="1" dirty="0" smtClean="0"/>
              <a:t>Die Pin de LINKOW</a:t>
            </a:r>
          </a:p>
          <a:p>
            <a:pPr algn="just"/>
            <a:r>
              <a:rPr lang="fr-FR" dirty="0" smtClean="0"/>
              <a:t>Il existe des chapes de transfert en plastique transparent calcinable pour mise en revêtement qui sont positionnées dans l'empreinte</a:t>
            </a:r>
            <a:endParaRPr lang="fr-FR" dirty="0"/>
          </a:p>
        </p:txBody>
      </p:sp>
      <p:pic>
        <p:nvPicPr>
          <p:cNvPr id="3" name="Image 2" descr="DSC03548.JPG"/>
          <p:cNvPicPr>
            <a:picLocks noGrp="1" noChangeAspect="1"/>
          </p:cNvPicPr>
          <p:nvPr isPhoto="1"/>
        </p:nvPicPr>
        <p:blipFill>
          <a:blip r:embed="rId3">
            <a:lum/>
          </a:blip>
          <a:stretch>
            <a:fillRect/>
          </a:stretch>
        </p:blipFill>
        <p:spPr>
          <a:xfrm>
            <a:off x="785786" y="1857364"/>
            <a:ext cx="3565525"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exemple</a:t>
            </a:r>
            <a:endParaRPr lang="fr-FR" dirty="0"/>
          </a:p>
        </p:txBody>
      </p:sp>
      <p:sp>
        <p:nvSpPr>
          <p:cNvPr id="6" name="Espace réservé du texte 5"/>
          <p:cNvSpPr>
            <a:spLocks noGrp="1"/>
          </p:cNvSpPr>
          <p:nvPr>
            <p:ph type="body" idx="1"/>
          </p:nvPr>
        </p:nvSpPr>
        <p:spPr/>
        <p:txBody>
          <a:bodyPr/>
          <a:lstStyle/>
          <a:p>
            <a:r>
              <a:rPr lang="fr-FR" dirty="0" smtClean="0"/>
              <a:t>Vis de cicatrisation</a:t>
            </a:r>
            <a:endParaRPr lang="fr-FR" dirty="0"/>
          </a:p>
        </p:txBody>
      </p:sp>
      <p:sp>
        <p:nvSpPr>
          <p:cNvPr id="8" name="Espace réservé du texte 7"/>
          <p:cNvSpPr>
            <a:spLocks noGrp="1"/>
          </p:cNvSpPr>
          <p:nvPr>
            <p:ph type="body" sz="half" idx="3"/>
          </p:nvPr>
        </p:nvSpPr>
        <p:spPr/>
        <p:txBody>
          <a:bodyPr/>
          <a:lstStyle/>
          <a:p>
            <a:r>
              <a:rPr lang="fr-FR" dirty="0" smtClean="0"/>
              <a:t>Pilier implantaire</a:t>
            </a:r>
            <a:endParaRPr lang="fr-FR" dirty="0"/>
          </a:p>
        </p:txBody>
      </p:sp>
      <p:sp>
        <p:nvSpPr>
          <p:cNvPr id="7" name="Espace réservé du contenu 6"/>
          <p:cNvSpPr>
            <a:spLocks noGrp="1"/>
          </p:cNvSpPr>
          <p:nvPr>
            <p:ph sz="quarter" idx="2"/>
          </p:nvPr>
        </p:nvSpPr>
        <p:spPr/>
        <p:txBody>
          <a:bodyPr/>
          <a:lstStyle/>
          <a:p>
            <a:endParaRPr lang="fr-FR"/>
          </a:p>
        </p:txBody>
      </p:sp>
      <p:sp>
        <p:nvSpPr>
          <p:cNvPr id="9" name="Espace réservé du contenu 8"/>
          <p:cNvSpPr>
            <a:spLocks noGrp="1"/>
          </p:cNvSpPr>
          <p:nvPr>
            <p:ph sz="quarter" idx="4"/>
          </p:nvPr>
        </p:nvSpPr>
        <p:spPr/>
        <p:txBody>
          <a:bodyPr/>
          <a:lstStyle/>
          <a:p>
            <a:endParaRPr lang="fr-FR"/>
          </a:p>
        </p:txBody>
      </p:sp>
      <p:pic>
        <p:nvPicPr>
          <p:cNvPr id="1026" name="Picture 2"/>
          <p:cNvPicPr>
            <a:picLocks noChangeAspect="1" noChangeArrowheads="1"/>
          </p:cNvPicPr>
          <p:nvPr/>
        </p:nvPicPr>
        <p:blipFill>
          <a:blip r:embed="rId3"/>
          <a:srcRect/>
          <a:stretch>
            <a:fillRect/>
          </a:stretch>
        </p:blipFill>
        <p:spPr bwMode="auto">
          <a:xfrm>
            <a:off x="1428728" y="3214686"/>
            <a:ext cx="2071702" cy="243729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357818" y="3214686"/>
            <a:ext cx="2043120" cy="242370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r>
              <a:rPr lang="fr-FR" dirty="0" smtClean="0"/>
              <a:t>Capuchon de transfert</a:t>
            </a:r>
            <a:endParaRPr lang="fr-FR" dirty="0"/>
          </a:p>
        </p:txBody>
      </p:sp>
      <p:sp>
        <p:nvSpPr>
          <p:cNvPr id="4" name="Espace réservé du texte 3"/>
          <p:cNvSpPr>
            <a:spLocks noGrp="1"/>
          </p:cNvSpPr>
          <p:nvPr>
            <p:ph type="body" sz="half" idx="3"/>
          </p:nvPr>
        </p:nvSpPr>
        <p:spPr/>
        <p:txBody>
          <a:bodyPr/>
          <a:lstStyle/>
          <a:p>
            <a:r>
              <a:rPr lang="fr-FR" dirty="0" smtClean="0"/>
              <a:t>Prise d’empreinte</a:t>
            </a:r>
            <a:endParaRPr lang="fr-FR" dirty="0"/>
          </a:p>
        </p:txBody>
      </p:sp>
      <p:sp>
        <p:nvSpPr>
          <p:cNvPr id="5" name="Espace réservé du contenu 4"/>
          <p:cNvSpPr>
            <a:spLocks noGrp="1"/>
          </p:cNvSpPr>
          <p:nvPr>
            <p:ph sz="quarter" idx="2"/>
          </p:nvPr>
        </p:nvSpPr>
        <p:spPr/>
        <p:txBody>
          <a:bodyPr/>
          <a:lstStyle/>
          <a:p>
            <a:endParaRPr lang="fr-FR" dirty="0"/>
          </a:p>
        </p:txBody>
      </p:sp>
      <p:sp>
        <p:nvSpPr>
          <p:cNvPr id="6" name="Espace réservé du contenu 5"/>
          <p:cNvSpPr>
            <a:spLocks noGrp="1"/>
          </p:cNvSpPr>
          <p:nvPr>
            <p:ph sz="quarter" idx="4"/>
          </p:nvPr>
        </p:nvSpPr>
        <p:spPr/>
        <p:txBody>
          <a:bodyPr/>
          <a:lstStyle/>
          <a:p>
            <a:endParaRPr lang="fr-FR"/>
          </a:p>
        </p:txBody>
      </p:sp>
      <p:pic>
        <p:nvPicPr>
          <p:cNvPr id="2050" name="Picture 2"/>
          <p:cNvPicPr>
            <a:picLocks noChangeAspect="1" noChangeArrowheads="1"/>
          </p:cNvPicPr>
          <p:nvPr/>
        </p:nvPicPr>
        <p:blipFill>
          <a:blip r:embed="rId3"/>
          <a:srcRect/>
          <a:stretch>
            <a:fillRect/>
          </a:stretch>
        </p:blipFill>
        <p:spPr bwMode="auto">
          <a:xfrm>
            <a:off x="571472" y="3143248"/>
            <a:ext cx="3500462" cy="31432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814882" y="2710410"/>
            <a:ext cx="2971828" cy="307604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r>
              <a:rPr lang="fr-FR" dirty="0" err="1" smtClean="0"/>
              <a:t>impreinte</a:t>
            </a:r>
            <a:endParaRPr lang="fr-FR" dirty="0"/>
          </a:p>
        </p:txBody>
      </p:sp>
      <p:sp>
        <p:nvSpPr>
          <p:cNvPr id="4" name="Espace réservé du texte 3"/>
          <p:cNvSpPr>
            <a:spLocks noGrp="1"/>
          </p:cNvSpPr>
          <p:nvPr>
            <p:ph type="body" sz="half" idx="3"/>
          </p:nvPr>
        </p:nvSpPr>
        <p:spPr/>
        <p:txBody>
          <a:bodyPr/>
          <a:lstStyle/>
          <a:p>
            <a:r>
              <a:rPr lang="fr-FR" dirty="0" smtClean="0"/>
              <a:t>Empreinte  retirée</a:t>
            </a:r>
            <a:endParaRPr lang="fr-FR" dirty="0"/>
          </a:p>
        </p:txBody>
      </p:sp>
      <p:sp>
        <p:nvSpPr>
          <p:cNvPr id="5" name="Espace réservé du contenu 4"/>
          <p:cNvSpPr>
            <a:spLocks noGrp="1"/>
          </p:cNvSpPr>
          <p:nvPr>
            <p:ph sz="quarter" idx="2"/>
          </p:nvPr>
        </p:nvSpPr>
        <p:spPr/>
        <p:txBody>
          <a:bodyPr/>
          <a:lstStyle/>
          <a:p>
            <a:endParaRPr lang="fr-FR"/>
          </a:p>
        </p:txBody>
      </p:sp>
      <p:pic>
        <p:nvPicPr>
          <p:cNvPr id="3074" name="Picture 2"/>
          <p:cNvPicPr>
            <a:picLocks noChangeAspect="1" noChangeArrowheads="1"/>
          </p:cNvPicPr>
          <p:nvPr/>
        </p:nvPicPr>
        <p:blipFill>
          <a:blip r:embed="rId3"/>
          <a:srcRect/>
          <a:stretch>
            <a:fillRect/>
          </a:stretch>
        </p:blipFill>
        <p:spPr bwMode="auto">
          <a:xfrm>
            <a:off x="928662" y="2928934"/>
            <a:ext cx="3429024" cy="2714644"/>
          </a:xfrm>
          <a:prstGeom prst="rect">
            <a:avLst/>
          </a:prstGeom>
          <a:noFill/>
          <a:ln w="9525">
            <a:noFill/>
            <a:miter lim="800000"/>
            <a:headEnd/>
            <a:tailEnd/>
          </a:ln>
          <a:effectLst/>
        </p:spPr>
      </p:pic>
      <p:pic>
        <p:nvPicPr>
          <p:cNvPr id="9" name="Picture 3"/>
          <p:cNvPicPr>
            <a:picLocks noGrp="1" noChangeAspect="1" noChangeArrowheads="1"/>
          </p:cNvPicPr>
          <p:nvPr>
            <p:ph sz="quarter" idx="4"/>
          </p:nvPr>
        </p:nvPicPr>
        <p:blipFill>
          <a:blip r:embed="rId4"/>
          <a:srcRect/>
          <a:stretch>
            <a:fillRect/>
          </a:stretch>
        </p:blipFill>
        <p:spPr bwMode="auto">
          <a:xfrm>
            <a:off x="4929190" y="2786058"/>
            <a:ext cx="3071834" cy="264320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Les implants sont placés verticalement et disposés parallèlement les uns aux autres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a:xfrm>
            <a:off x="357158" y="1785926"/>
            <a:ext cx="4040188" cy="659352"/>
          </a:xfrm>
        </p:spPr>
        <p:txBody>
          <a:bodyPr/>
          <a:lstStyle/>
          <a:p>
            <a:r>
              <a:rPr lang="fr-FR" dirty="0" smtClean="0">
                <a:solidFill>
                  <a:schemeClr val="tx1"/>
                </a:solidFill>
                <a:latin typeface="DTLCaspariT"/>
              </a:rPr>
              <a:t>Réplique de laboratoire dans le capuchon de transfert</a:t>
            </a:r>
            <a:endParaRPr lang="fr-FR" dirty="0">
              <a:solidFill>
                <a:schemeClr val="tx1"/>
              </a:solidFill>
            </a:endParaRPr>
          </a:p>
        </p:txBody>
      </p:sp>
      <p:sp>
        <p:nvSpPr>
          <p:cNvPr id="4" name="Espace réservé du texte 3"/>
          <p:cNvSpPr>
            <a:spLocks noGrp="1"/>
          </p:cNvSpPr>
          <p:nvPr>
            <p:ph type="body" sz="half" idx="3"/>
          </p:nvPr>
        </p:nvSpPr>
        <p:spPr/>
        <p:txBody>
          <a:bodyPr>
            <a:normAutofit fontScale="92500" lnSpcReduction="10000"/>
          </a:bodyPr>
          <a:lstStyle/>
          <a:p>
            <a:r>
              <a:rPr lang="fr-FR" dirty="0" smtClean="0">
                <a:solidFill>
                  <a:schemeClr val="tx1"/>
                </a:solidFill>
                <a:latin typeface="DTLCaspariT"/>
              </a:rPr>
              <a:t>Masque gingival autour de la réplique de laboratoire</a:t>
            </a:r>
            <a:endParaRPr lang="fr-FR" dirty="0">
              <a:solidFill>
                <a:schemeClr val="tx1"/>
              </a:solidFill>
            </a:endParaRP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122" name="Picture 2"/>
          <p:cNvPicPr>
            <a:picLocks noChangeAspect="1" noChangeArrowheads="1"/>
          </p:cNvPicPr>
          <p:nvPr/>
        </p:nvPicPr>
        <p:blipFill>
          <a:blip r:embed="rId3"/>
          <a:srcRect/>
          <a:stretch>
            <a:fillRect/>
          </a:stretch>
        </p:blipFill>
        <p:spPr bwMode="auto">
          <a:xfrm>
            <a:off x="1357290" y="3000372"/>
            <a:ext cx="2143140" cy="2428884"/>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5357818" y="3000372"/>
            <a:ext cx="2500330" cy="228601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r>
              <a:rPr lang="fr-FR" dirty="0" smtClean="0">
                <a:solidFill>
                  <a:schemeClr val="tx1"/>
                </a:solidFill>
                <a:latin typeface="DTLCaspariT"/>
              </a:rPr>
              <a:t>Le modèle est démoulé de l'empreinte.</a:t>
            </a:r>
            <a:endParaRPr lang="fr-FR" dirty="0">
              <a:solidFill>
                <a:schemeClr val="tx1"/>
              </a:solidFill>
            </a:endParaRPr>
          </a:p>
        </p:txBody>
      </p:sp>
      <p:sp>
        <p:nvSpPr>
          <p:cNvPr id="4" name="Espace réservé du texte 3"/>
          <p:cNvSpPr>
            <a:spLocks noGrp="1"/>
          </p:cNvSpPr>
          <p:nvPr>
            <p:ph type="body" sz="half" idx="3"/>
          </p:nvPr>
        </p:nvSpPr>
        <p:spPr/>
        <p:txBody>
          <a:bodyPr/>
          <a:lstStyle/>
          <a:p>
            <a:r>
              <a:rPr lang="fr-FR" dirty="0" smtClean="0">
                <a:solidFill>
                  <a:schemeClr val="tx1"/>
                </a:solidFill>
                <a:latin typeface="DTLCaspariT"/>
              </a:rPr>
              <a:t>Modèle maître</a:t>
            </a:r>
            <a:endParaRPr lang="fr-FR" dirty="0">
              <a:solidFill>
                <a:schemeClr val="tx1"/>
              </a:solidFill>
            </a:endParaRP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6146" name="Picture 2"/>
          <p:cNvPicPr>
            <a:picLocks noChangeAspect="1" noChangeArrowheads="1"/>
          </p:cNvPicPr>
          <p:nvPr/>
        </p:nvPicPr>
        <p:blipFill>
          <a:blip r:embed="rId3"/>
          <a:srcRect/>
          <a:stretch>
            <a:fillRect/>
          </a:stretch>
        </p:blipFill>
        <p:spPr bwMode="auto">
          <a:xfrm>
            <a:off x="1214414" y="3286124"/>
            <a:ext cx="2786082" cy="2286016"/>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5643570" y="3286124"/>
            <a:ext cx="1952625" cy="200026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r>
              <a:rPr lang="fr-FR" dirty="0" smtClean="0"/>
              <a:t>provisoire</a:t>
            </a:r>
            <a:endParaRPr lang="fr-FR" dirty="0"/>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7170" name="Picture 2"/>
          <p:cNvPicPr>
            <a:picLocks noChangeAspect="1" noChangeArrowheads="1"/>
          </p:cNvPicPr>
          <p:nvPr/>
        </p:nvPicPr>
        <p:blipFill>
          <a:blip r:embed="rId3"/>
          <a:srcRect/>
          <a:stretch>
            <a:fillRect/>
          </a:stretch>
        </p:blipFill>
        <p:spPr bwMode="auto">
          <a:xfrm>
            <a:off x="857224" y="3357562"/>
            <a:ext cx="3417118" cy="200026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Empreintes de situation pour implants vissés</a:t>
            </a:r>
            <a:endParaRPr lang="fr-FR" dirty="0"/>
          </a:p>
        </p:txBody>
      </p:sp>
      <p:sp>
        <p:nvSpPr>
          <p:cNvPr id="4" name="Espace réservé du contenu 3"/>
          <p:cNvSpPr>
            <a:spLocks noGrp="1"/>
          </p:cNvSpPr>
          <p:nvPr>
            <p:ph sz="half" idx="1"/>
          </p:nvPr>
        </p:nvSpPr>
        <p:spPr>
          <a:xfrm>
            <a:off x="457200" y="1920085"/>
            <a:ext cx="1471594" cy="4434840"/>
          </a:xfrm>
        </p:spPr>
        <p:txBody>
          <a:bodyPr/>
          <a:lstStyle/>
          <a:p>
            <a:endParaRPr lang="fr-FR" dirty="0"/>
          </a:p>
        </p:txBody>
      </p:sp>
      <p:sp>
        <p:nvSpPr>
          <p:cNvPr id="5" name="Espace réservé du contenu 4"/>
          <p:cNvSpPr>
            <a:spLocks noGrp="1"/>
          </p:cNvSpPr>
          <p:nvPr>
            <p:ph sz="half" idx="2"/>
          </p:nvPr>
        </p:nvSpPr>
        <p:spPr>
          <a:xfrm>
            <a:off x="2786050" y="1920085"/>
            <a:ext cx="5900750" cy="4434840"/>
          </a:xfrm>
        </p:spPr>
        <p:txBody>
          <a:bodyPr/>
          <a:lstStyle/>
          <a:p>
            <a:r>
              <a:rPr lang="fr-FR" kern="50" dirty="0" smtClean="0">
                <a:latin typeface="Thorndale"/>
                <a:ea typeface="Andale Sans UI"/>
                <a:cs typeface="Times New Roman"/>
              </a:rPr>
              <a:t>Pour l'implant IMZ sans tête hexagonale, le transfert vissé en acier inoxydable TV10.30 pour un implant de diamètre 3,30 mm et TV10.40 pour un diamètre de 4mm.</a:t>
            </a:r>
          </a:p>
          <a:p>
            <a:endParaRPr lang="fr-FR" dirty="0"/>
          </a:p>
        </p:txBody>
      </p:sp>
      <p:pic>
        <p:nvPicPr>
          <p:cNvPr id="3" name="Image 2" descr="DSC03549.JPG"/>
          <p:cNvPicPr>
            <a:picLocks noGrp="1" noChangeAspect="1"/>
          </p:cNvPicPr>
          <p:nvPr isPhoto="1"/>
        </p:nvPicPr>
        <p:blipFill>
          <a:blip r:embed="rId3">
            <a:lum/>
          </a:blip>
          <a:srcRect l="19158" t="6010" r="24493" b="8347"/>
          <a:stretch>
            <a:fillRect/>
          </a:stretch>
        </p:blipFill>
        <p:spPr>
          <a:xfrm>
            <a:off x="428596" y="2071678"/>
            <a:ext cx="1357322" cy="40719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endParaRPr lang="fr-FR"/>
          </a:p>
        </p:txBody>
      </p:sp>
      <p:pic>
        <p:nvPicPr>
          <p:cNvPr id="4" name="Espace réservé du contenu 3" descr="DSC00022.JPG"/>
          <p:cNvPicPr>
            <a:picLocks noGrp="1" noChangeAspect="1"/>
          </p:cNvPicPr>
          <p:nvPr>
            <p:ph sz="half" idx="1"/>
          </p:nvPr>
        </p:nvPicPr>
        <p:blipFill>
          <a:blip r:embed="rId3" cstate="print"/>
          <a:srcRect l="6367" t="26599" r="3420" b="21514"/>
          <a:stretch>
            <a:fillRect/>
          </a:stretch>
        </p:blipFill>
        <p:spPr>
          <a:xfrm rot="5400000">
            <a:off x="714348" y="3429000"/>
            <a:ext cx="3643338" cy="1571636"/>
          </a:xfrm>
        </p:spPr>
      </p:pic>
      <p:sp>
        <p:nvSpPr>
          <p:cNvPr id="10" name="Espace réservé du contenu 9"/>
          <p:cNvSpPr>
            <a:spLocks noGrp="1"/>
          </p:cNvSpPr>
          <p:nvPr>
            <p:ph sz="half" idx="2"/>
          </p:nvPr>
        </p:nvSpPr>
        <p:spPr/>
        <p:txBody>
          <a:bodyPr/>
          <a:lstStyle/>
          <a:p>
            <a:r>
              <a:rPr lang="fr-FR" kern="50" dirty="0" smtClean="0">
                <a:latin typeface="Thorndale"/>
                <a:ea typeface="Andale Sans UI"/>
                <a:cs typeface="Times New Roman"/>
              </a:rPr>
              <a:t>L'analogue correspondant est en acier sans bague parodontale ou en aluminium avec bague parodontale.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Transfert </a:t>
            </a:r>
            <a:r>
              <a:rPr lang="fr-FR" dirty="0" err="1" smtClean="0"/>
              <a:t>transvissé</a:t>
            </a:r>
            <a:endParaRPr lang="fr-FR" dirty="0"/>
          </a:p>
        </p:txBody>
      </p:sp>
      <p:sp>
        <p:nvSpPr>
          <p:cNvPr id="3" name="Espace réservé du contenu 2"/>
          <p:cNvSpPr>
            <a:spLocks noGrp="1"/>
          </p:cNvSpPr>
          <p:nvPr>
            <p:ph idx="1"/>
          </p:nvPr>
        </p:nvSpPr>
        <p:spPr/>
        <p:txBody>
          <a:bodyPr/>
          <a:lstStyle/>
          <a:p>
            <a:r>
              <a:rPr lang="fr-FR" dirty="0" smtClean="0"/>
              <a:t>Une vis de </a:t>
            </a:r>
            <a:r>
              <a:rPr lang="fr-FR" dirty="0" err="1" smtClean="0"/>
              <a:t>transfixation</a:t>
            </a:r>
            <a:r>
              <a:rPr lang="fr-FR" dirty="0" smtClean="0"/>
              <a:t> solidarise le moignon de prise d’empreinte  et l’implant</a:t>
            </a:r>
          </a:p>
          <a:p>
            <a:endParaRPr lang="fr-FR" kern="50" dirty="0" smtClean="0">
              <a:latin typeface="Thorndale"/>
              <a:ea typeface="Andale Sans UI"/>
              <a:cs typeface="Times New Roman"/>
            </a:endParaRPr>
          </a:p>
          <a:p>
            <a:r>
              <a:rPr lang="fr-FR" kern="50" dirty="0" smtClean="0">
                <a:latin typeface="Thorndale"/>
                <a:ea typeface="Andale Sans UI"/>
                <a:cs typeface="Times New Roman"/>
              </a:rPr>
              <a:t>Le moignon anatomique DIA - Système de prise d'empreinte est composé de deux parties: le moignon et la vis de </a:t>
            </a:r>
            <a:r>
              <a:rPr lang="fr-FR" kern="50" dirty="0" err="1" smtClean="0">
                <a:latin typeface="Thorndale"/>
                <a:ea typeface="Andale Sans UI"/>
                <a:cs typeface="Times New Roman"/>
              </a:rPr>
              <a:t>transfixation</a:t>
            </a:r>
            <a:r>
              <a:rPr lang="fr-FR" kern="50" dirty="0" smtClean="0">
                <a:latin typeface="Thorndale"/>
                <a:ea typeface="Andale Sans UI"/>
                <a:cs typeface="Times New Roman"/>
              </a:rPr>
              <a:t>.</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r>
              <a:rPr lang="fr-FR" dirty="0" smtClean="0"/>
              <a:t>Vis de </a:t>
            </a:r>
            <a:r>
              <a:rPr lang="fr-FR" dirty="0" err="1" smtClean="0"/>
              <a:t>transfixation</a:t>
            </a:r>
            <a:endParaRPr lang="fr-FR" dirty="0"/>
          </a:p>
        </p:txBody>
      </p:sp>
      <p:pic>
        <p:nvPicPr>
          <p:cNvPr id="3" name="Image 2" descr="DSC00024.JPG"/>
          <p:cNvPicPr>
            <a:picLocks noChangeAspect="1"/>
          </p:cNvPicPr>
          <p:nvPr/>
        </p:nvPicPr>
        <p:blipFill>
          <a:blip r:embed="rId3" cstate="print"/>
          <a:srcRect l="1562" t="29167" r="4687" b="38541"/>
          <a:stretch>
            <a:fillRect/>
          </a:stretch>
        </p:blipFill>
        <p:spPr>
          <a:xfrm rot="5400000">
            <a:off x="-341000" y="3734224"/>
            <a:ext cx="4964941" cy="12826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a:xfrm>
            <a:off x="457200" y="1920085"/>
            <a:ext cx="3186106" cy="4434840"/>
          </a:xfrm>
        </p:spPr>
        <p:txBody>
          <a:bodyPr>
            <a:normAutofit fontScale="92500" lnSpcReduction="20000"/>
          </a:bodyPr>
          <a:lstStyle/>
          <a:p>
            <a:endParaRPr lang="fr-FR" dirty="0"/>
          </a:p>
        </p:txBody>
      </p:sp>
      <p:sp>
        <p:nvSpPr>
          <p:cNvPr id="6" name="Espace réservé du contenu 5"/>
          <p:cNvSpPr>
            <a:spLocks noGrp="1"/>
          </p:cNvSpPr>
          <p:nvPr>
            <p:ph sz="half" idx="2"/>
          </p:nvPr>
        </p:nvSpPr>
        <p:spPr>
          <a:xfrm>
            <a:off x="4000496" y="1920085"/>
            <a:ext cx="4686304" cy="4434840"/>
          </a:xfrm>
        </p:spPr>
        <p:txBody>
          <a:bodyPr>
            <a:normAutofit fontScale="92500" lnSpcReduction="20000"/>
          </a:bodyPr>
          <a:lstStyle/>
          <a:p>
            <a:pPr>
              <a:spcAft>
                <a:spcPts val="0"/>
              </a:spcAft>
            </a:pPr>
            <a:r>
              <a:rPr lang="fr-FR" kern="50" dirty="0" smtClean="0">
                <a:latin typeface="Thorndale"/>
                <a:ea typeface="Andale Sans UI"/>
                <a:cs typeface="Times New Roman"/>
              </a:rPr>
              <a:t>Le moignon conique présente trois méplats garantissant la précision et la stabilité du moignon lors de son repositionnement dans l'empreinte.</a:t>
            </a:r>
          </a:p>
          <a:p>
            <a:pPr>
              <a:spcAft>
                <a:spcPts val="0"/>
              </a:spcAft>
            </a:pPr>
            <a:r>
              <a:rPr lang="fr-FR" kern="50" dirty="0" smtClean="0">
                <a:latin typeface="Thorndale"/>
                <a:ea typeface="Andale Sans UI"/>
                <a:cs typeface="Times New Roman"/>
              </a:rPr>
              <a:t>L'intérieur du moignon est hexagonal et s'adapte sur l'implant afin de permettre la reproduction sur le modèle.</a:t>
            </a:r>
          </a:p>
          <a:p>
            <a:pPr>
              <a:spcAft>
                <a:spcPts val="0"/>
              </a:spcAft>
            </a:pPr>
            <a:r>
              <a:rPr lang="fr-FR" kern="50" dirty="0" smtClean="0">
                <a:latin typeface="Thorndale"/>
                <a:ea typeface="Andale Sans UI"/>
                <a:cs typeface="Times New Roman"/>
              </a:rPr>
              <a:t>Le moignon est bloqué sur l'implant par une vis de </a:t>
            </a:r>
            <a:r>
              <a:rPr lang="fr-FR" kern="50" dirty="0" err="1" smtClean="0">
                <a:latin typeface="Thorndale"/>
                <a:ea typeface="Andale Sans UI"/>
                <a:cs typeface="Times New Roman"/>
              </a:rPr>
              <a:t>transfixation</a:t>
            </a:r>
            <a:r>
              <a:rPr lang="fr-FR" kern="50" dirty="0" smtClean="0">
                <a:latin typeface="Thorndale"/>
                <a:ea typeface="Andale Sans UI"/>
                <a:cs typeface="Times New Roman"/>
              </a:rPr>
              <a:t> qui est elle même serrée par un clé de friction</a:t>
            </a:r>
          </a:p>
          <a:p>
            <a:endParaRPr lang="fr-FR" dirty="0"/>
          </a:p>
        </p:txBody>
      </p:sp>
      <p:pic>
        <p:nvPicPr>
          <p:cNvPr id="3" name="Image 2" descr="DSC00025.JPG"/>
          <p:cNvPicPr>
            <a:picLocks noChangeAspect="1"/>
          </p:cNvPicPr>
          <p:nvPr/>
        </p:nvPicPr>
        <p:blipFill>
          <a:blip r:embed="rId3" cstate="print"/>
          <a:srcRect t="15625" r="4687" b="14583"/>
          <a:stretch>
            <a:fillRect/>
          </a:stretch>
        </p:blipFill>
        <p:spPr>
          <a:xfrm rot="5400000">
            <a:off x="-198344" y="3055808"/>
            <a:ext cx="4682903" cy="25717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Transfert  Pick-up</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r>
              <a:rPr lang="fr-FR" dirty="0" smtClean="0"/>
              <a:t>Prenons par exemple le système FRIALIT</a:t>
            </a:r>
          </a:p>
          <a:p>
            <a:r>
              <a:rPr lang="fr-FR" dirty="0" smtClean="0"/>
              <a:t>Réouverture de la gencive</a:t>
            </a:r>
            <a:endParaRPr lang="fr-FR" dirty="0"/>
          </a:p>
        </p:txBody>
      </p:sp>
      <p:pic>
        <p:nvPicPr>
          <p:cNvPr id="3" name="Image 2" descr="DSC00026.JPG"/>
          <p:cNvPicPr>
            <a:picLocks noChangeAspect="1"/>
          </p:cNvPicPr>
          <p:nvPr/>
        </p:nvPicPr>
        <p:blipFill>
          <a:blip r:embed="rId3" cstate="print"/>
          <a:srcRect l="7999" t="1778" r="16001" b="-4889"/>
          <a:stretch>
            <a:fillRect/>
          </a:stretch>
        </p:blipFill>
        <p:spPr>
          <a:xfrm>
            <a:off x="428596" y="2143116"/>
            <a:ext cx="4071966" cy="41434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a:buNone/>
            </a:pPr>
            <a:r>
              <a:rPr lang="fr-FR" dirty="0" smtClean="0"/>
              <a:t>La vis de cicatrisation est insérée.</a:t>
            </a:r>
          </a:p>
          <a:p>
            <a:pPr>
              <a:buNone/>
            </a:pPr>
            <a:r>
              <a:rPr lang="fr-FR" dirty="0" smtClean="0"/>
              <a:t>La prise d’empreinte aura lieu dix jours après la cicatrisation complète de la gencive</a:t>
            </a:r>
            <a:endParaRPr lang="fr-FR" dirty="0"/>
          </a:p>
        </p:txBody>
      </p:sp>
      <p:pic>
        <p:nvPicPr>
          <p:cNvPr id="3" name="Image 2" descr="DSC00027.JPG"/>
          <p:cNvPicPr>
            <a:picLocks noChangeAspect="1"/>
          </p:cNvPicPr>
          <p:nvPr/>
        </p:nvPicPr>
        <p:blipFill>
          <a:blip r:embed="rId3" cstate="print"/>
          <a:srcRect l="11905" t="6350" r="32142"/>
          <a:stretch>
            <a:fillRect/>
          </a:stretch>
        </p:blipFill>
        <p:spPr>
          <a:xfrm>
            <a:off x="785786" y="2143116"/>
            <a:ext cx="3357586" cy="42147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Les résultats obtenus sont d'inégale valeur.</a:t>
            </a:r>
          </a:p>
          <a:p>
            <a:endParaRPr lang="fr-FR" kern="50" dirty="0" smtClean="0">
              <a:latin typeface="Thorndale"/>
              <a:ea typeface="Andale Sans UI"/>
              <a:cs typeface="Times New Roman"/>
            </a:endParaRPr>
          </a:p>
          <a:p>
            <a:r>
              <a:rPr lang="fr-FR" kern="50" dirty="0" smtClean="0">
                <a:latin typeface="Thorndale"/>
                <a:ea typeface="Andale Sans UI"/>
                <a:cs typeface="Times New Roman"/>
              </a:rPr>
              <a:t> A la mandibule, cet assemblage est techniquement possible et satisfaisant sur le plan esthétique.</a:t>
            </a:r>
          </a:p>
          <a:p>
            <a:endParaRPr lang="fr-FR" kern="50" dirty="0" smtClean="0">
              <a:latin typeface="Thorndale"/>
              <a:ea typeface="Andale Sans UI"/>
              <a:cs typeface="Times New Roman"/>
            </a:endParaRPr>
          </a:p>
          <a:p>
            <a:r>
              <a:rPr lang="fr-FR" kern="50" dirty="0" smtClean="0">
                <a:latin typeface="Thorndale"/>
                <a:ea typeface="Andale Sans UI"/>
                <a:cs typeface="Times New Roman"/>
              </a:rPr>
              <a:t> Quant au maxillaire, il en va autrement eu égard à l'axe de la crête alvéolaire dont la divergence est encore accrue dans les zones d'</a:t>
            </a:r>
            <a:r>
              <a:rPr lang="fr-FR" kern="50" dirty="0" err="1" smtClean="0">
                <a:latin typeface="Thorndale"/>
                <a:ea typeface="Andale Sans UI"/>
                <a:cs typeface="Times New Roman"/>
              </a:rPr>
              <a:t>édentation</a:t>
            </a:r>
            <a:r>
              <a:rPr lang="fr-FR" kern="50" dirty="0" smtClean="0">
                <a:latin typeface="Thorndale"/>
                <a:ea typeface="Andale Sans UI"/>
                <a:cs typeface="Times New Roman"/>
              </a:rPr>
              <a:t>, compte tenu de la résorption centrifuge de l'os.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pic>
        <p:nvPicPr>
          <p:cNvPr id="4" name="Espace réservé du contenu 3" descr="DSC00029.JPG"/>
          <p:cNvPicPr>
            <a:picLocks noGrp="1" noChangeAspect="1"/>
          </p:cNvPicPr>
          <p:nvPr>
            <p:ph sz="half" idx="1"/>
          </p:nvPr>
        </p:nvPicPr>
        <p:blipFill>
          <a:blip r:embed="rId3" cstate="print"/>
          <a:stretch>
            <a:fillRect/>
          </a:stretch>
        </p:blipFill>
        <p:spPr>
          <a:xfrm rot="16200000" flipH="1" flipV="1">
            <a:off x="457200" y="2623344"/>
            <a:ext cx="4038600" cy="3028950"/>
          </a:xfrm>
        </p:spPr>
      </p:pic>
      <p:sp>
        <p:nvSpPr>
          <p:cNvPr id="6" name="Espace réservé du contenu 5"/>
          <p:cNvSpPr>
            <a:spLocks noGrp="1"/>
          </p:cNvSpPr>
          <p:nvPr>
            <p:ph sz="half" idx="2"/>
          </p:nvPr>
        </p:nvSpPr>
        <p:spPr/>
        <p:txBody>
          <a:bodyPr>
            <a:normAutofit fontScale="85000" lnSpcReduction="20000"/>
          </a:bodyPr>
          <a:lstStyle/>
          <a:p>
            <a:r>
              <a:rPr lang="fr-FR" dirty="0" smtClean="0"/>
              <a:t>Cette prise d'empreinte sert non seulement à transférer la position exacte de l'implant, mais également la position de son hexagone interne, lequel assure aussi bien la stabilité de rotation que la position exacte des éléments prothétiques.</a:t>
            </a:r>
          </a:p>
          <a:p>
            <a:r>
              <a:rPr lang="fr-FR" dirty="0" smtClean="0"/>
              <a:t> Le moignon d'empreinte est retiré de l'implant avec la prise de l'empreinte, afin de pouvoir être assemblé à l'analogue d'implant et au "die" de laboratoire.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pic>
        <p:nvPicPr>
          <p:cNvPr id="4" name="Espace réservé du contenu 3" descr="DSC00030.JPG"/>
          <p:cNvPicPr>
            <a:picLocks noGrp="1" noChangeAspect="1"/>
          </p:cNvPicPr>
          <p:nvPr>
            <p:ph sz="half" idx="1"/>
          </p:nvPr>
        </p:nvPicPr>
        <p:blipFill>
          <a:blip r:embed="rId3" cstate="print"/>
          <a:srcRect l="8136" t="655"/>
          <a:stretch>
            <a:fillRect/>
          </a:stretch>
        </p:blipFill>
        <p:spPr>
          <a:xfrm rot="5400000">
            <a:off x="785786" y="2643182"/>
            <a:ext cx="3710014" cy="3009112"/>
          </a:xfrm>
        </p:spPr>
      </p:pic>
      <p:sp>
        <p:nvSpPr>
          <p:cNvPr id="6" name="Espace réservé du contenu 5"/>
          <p:cNvSpPr>
            <a:spLocks noGrp="1"/>
          </p:cNvSpPr>
          <p:nvPr>
            <p:ph sz="half" idx="2"/>
          </p:nvPr>
        </p:nvSpPr>
        <p:spPr/>
        <p:txBody>
          <a:bodyPr>
            <a:normAutofit fontScale="85000" lnSpcReduction="10000"/>
          </a:bodyPr>
          <a:lstStyle/>
          <a:p>
            <a:r>
              <a:rPr lang="fr-FR" dirty="0" smtClean="0"/>
              <a:t>Lors de la prise d'empreinte, la tête de la longue vis de fixation du moignon d'empreinte sortira par cette perforation et sera dévissée par le praticien après durcissement de la masse d'empreinte. </a:t>
            </a:r>
          </a:p>
          <a:p>
            <a:r>
              <a:rPr lang="fr-FR" dirty="0" smtClean="0"/>
              <a:t>De cette façon, le moignon d'empreinte reste dans le matériau et ne doit pas être réintégré après le retrait du porte-empreinte.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28596" y="571480"/>
            <a:ext cx="8258204" cy="1275608"/>
          </a:xfrm>
        </p:spPr>
        <p:txBody>
          <a:bodyPr>
            <a:normAutofit/>
          </a:bodyPr>
          <a:lstStyle/>
          <a:p>
            <a:r>
              <a:rPr lang="fr-FR" sz="3200" b="1" i="1" dirty="0" smtClean="0"/>
              <a:t>Il est important de connaître les deux techniques </a:t>
            </a:r>
            <a:endParaRPr lang="fr-FR" sz="3200" dirty="0"/>
          </a:p>
        </p:txBody>
      </p:sp>
      <p:sp>
        <p:nvSpPr>
          <p:cNvPr id="6" name="Espace réservé du contenu 5"/>
          <p:cNvSpPr>
            <a:spLocks noGrp="1"/>
          </p:cNvSpPr>
          <p:nvPr>
            <p:ph idx="1"/>
          </p:nvPr>
        </p:nvSpPr>
        <p:spPr/>
        <p:txBody>
          <a:bodyPr>
            <a:normAutofit fontScale="92500" lnSpcReduction="20000"/>
          </a:bodyPr>
          <a:lstStyle/>
          <a:p>
            <a:pPr algn="just"/>
            <a:r>
              <a:rPr lang="fr-FR" dirty="0" smtClean="0"/>
              <a:t>l’empreinte  </a:t>
            </a:r>
            <a:r>
              <a:rPr lang="fr-FR" dirty="0" smtClean="0">
                <a:solidFill>
                  <a:srgbClr xmlns:mc="http://schemas.openxmlformats.org/markup-compatibility/2006" xmlns:a14="http://schemas.microsoft.com/office/drawing/2010/main" val="FF0000" mc:Ignorable=""/>
                </a:solidFill>
              </a:rPr>
              <a:t>pick-up,</a:t>
            </a:r>
            <a:r>
              <a:rPr lang="fr-FR" dirty="0" smtClean="0"/>
              <a:t> ou empreinte à ciel ouvert fait intervenir un transfert long et </a:t>
            </a:r>
            <a:r>
              <a:rPr lang="fr-FR" dirty="0" err="1" smtClean="0"/>
              <a:t>rétentif</a:t>
            </a:r>
            <a:r>
              <a:rPr lang="fr-FR" dirty="0" smtClean="0"/>
              <a:t>, un porte-empreinte perforé, et la caractéristique majeure de cette technique est que le transfert reste dans l’empreinte lorsque celle-ci est retirée.</a:t>
            </a:r>
          </a:p>
          <a:p>
            <a:pPr algn="just"/>
            <a:endParaRPr lang="fr-FR" dirty="0" smtClean="0"/>
          </a:p>
          <a:p>
            <a:pPr algn="just">
              <a:buNone/>
            </a:pPr>
            <a:endParaRPr lang="fr-FR" dirty="0" smtClean="0"/>
          </a:p>
          <a:p>
            <a:pPr algn="just"/>
            <a:r>
              <a:rPr lang="fr-FR" dirty="0" smtClean="0"/>
              <a:t>L’empreinte à ciel fermé fait intervenir un transfert plus court avec une géométrie facilitant le repositionnement, un porte-empreinte fermé, et la caractéristique majeure de cette technique est que le transfert et l’analogue sont repositionnés secondairement dans l’empreinte après son retrait de la cavité buccale </a:t>
            </a:r>
          </a:p>
          <a:p>
            <a:pPr lvl="1">
              <a:buNone/>
            </a:pPr>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L’empreinte directe (pick-up) présente peu de risque d’erreur de repositionnement.</a:t>
            </a:r>
          </a:p>
          <a:p>
            <a:r>
              <a:rPr lang="fr-FR" dirty="0" smtClean="0"/>
              <a:t> Elle est particulièrement indiquée pour des implants fortement divergents. </a:t>
            </a:r>
          </a:p>
          <a:p>
            <a:r>
              <a:rPr lang="fr-FR" dirty="0" smtClean="0"/>
              <a:t>En revanche, elle nécessite une préparation spécifique du porte empreinte, et en cas de faible ouverture buccale ou dans la zone postérieure, elle risque d’être inutilisable, en raison de la hauteur des transferts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sz="half" idx="1"/>
          </p:nvPr>
        </p:nvSpPr>
        <p:spPr/>
        <p:txBody>
          <a:bodyPr/>
          <a:lstStyle/>
          <a:p>
            <a:endParaRPr lang="fr-FR"/>
          </a:p>
        </p:txBody>
      </p:sp>
      <p:sp>
        <p:nvSpPr>
          <p:cNvPr id="7" name="Espace réservé du contenu 6"/>
          <p:cNvSpPr>
            <a:spLocks noGrp="1"/>
          </p:cNvSpPr>
          <p:nvPr>
            <p:ph sz="half" idx="2"/>
          </p:nvPr>
        </p:nvSpPr>
        <p:spPr/>
        <p:txBody>
          <a:bodyPr/>
          <a:lstStyle/>
          <a:p>
            <a:endParaRPr lang="fr-FR"/>
          </a:p>
        </p:txBody>
      </p:sp>
      <p:pic>
        <p:nvPicPr>
          <p:cNvPr id="1026" name="Picture 2"/>
          <p:cNvPicPr>
            <a:picLocks noChangeAspect="1" noChangeArrowheads="1"/>
          </p:cNvPicPr>
          <p:nvPr/>
        </p:nvPicPr>
        <p:blipFill>
          <a:blip r:embed="rId3"/>
          <a:srcRect/>
          <a:stretch>
            <a:fillRect/>
          </a:stretch>
        </p:blipFill>
        <p:spPr bwMode="auto">
          <a:xfrm>
            <a:off x="1428728" y="3000372"/>
            <a:ext cx="2400300" cy="20669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00694" y="3000372"/>
            <a:ext cx="2419350" cy="20288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r>
              <a:rPr lang="fr-FR" b="1" u="sng" cap="small" dirty="0" smtClean="0"/>
              <a:t>Les empreintes globales par guidage unitaire</a:t>
            </a:r>
          </a:p>
          <a:p>
            <a:endParaRPr lang="fr-FR" dirty="0" smtClean="0"/>
          </a:p>
          <a:p>
            <a:r>
              <a:rPr lang="fr-FR" dirty="0" smtClean="0"/>
              <a:t>Une sur-empreinte entraîne les enregistrements unitaires. </a:t>
            </a:r>
          </a:p>
          <a:p>
            <a:endParaRPr lang="fr-FR" dirty="0" smtClean="0"/>
          </a:p>
          <a:p>
            <a:r>
              <a:rPr lang="fr-FR" dirty="0" smtClean="0"/>
              <a:t>Ceci est la technique de choix en implantologie juxta-osseuse partielle.</a:t>
            </a:r>
          </a:p>
          <a:p>
            <a:r>
              <a:rPr lang="fr-FR" dirty="0" smtClean="0"/>
              <a:t> </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2 Le parallélisme</a:t>
            </a:r>
            <a:endParaRPr lang="fr-FR" dirty="0"/>
          </a:p>
        </p:txBody>
      </p:sp>
      <p:sp>
        <p:nvSpPr>
          <p:cNvPr id="4" name="Espace réservé du contenu 3"/>
          <p:cNvSpPr>
            <a:spLocks noGrp="1"/>
          </p:cNvSpPr>
          <p:nvPr>
            <p:ph type="subTitle" idx="1"/>
          </p:nvPr>
        </p:nvSpPr>
        <p:spPr>
          <a:xfrm rot="19841629">
            <a:off x="1458347" y="3986764"/>
            <a:ext cx="6240020" cy="1752600"/>
          </a:xfrm>
        </p:spPr>
        <p:txBody>
          <a:bodyPr>
            <a:normAutofit fontScale="70000" lnSpcReduction="20000"/>
          </a:bodyPr>
          <a:lstStyle/>
          <a:p>
            <a:r>
              <a:rPr lang="fr-FR" dirty="0" smtClean="0"/>
              <a:t>1 Les empreintes</a:t>
            </a:r>
          </a:p>
          <a:p>
            <a:r>
              <a:rPr lang="fr-FR" dirty="0" smtClean="0"/>
              <a:t>2 Le parallélisme</a:t>
            </a:r>
          </a:p>
          <a:p>
            <a:r>
              <a:rPr lang="fr-FR" dirty="0" smtClean="0"/>
              <a:t>3 L’occlusion</a:t>
            </a:r>
          </a:p>
          <a:p>
            <a:r>
              <a:rPr lang="fr-FR" dirty="0" smtClean="0"/>
              <a:t>4 La prophylaxie</a:t>
            </a:r>
          </a:p>
          <a:p>
            <a:r>
              <a:rPr lang="fr-FR" dirty="0" smtClean="0"/>
              <a:t>5 le scellement</a:t>
            </a:r>
          </a:p>
          <a:p>
            <a:r>
              <a:rPr lang="fr-FR" dirty="0" smtClean="0"/>
              <a:t>Conclusion</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parallélisme</a:t>
            </a:r>
            <a:endParaRPr lang="fr-FR" dirty="0"/>
          </a:p>
        </p:txBody>
      </p:sp>
      <p:sp>
        <p:nvSpPr>
          <p:cNvPr id="3" name="Espace réservé du contenu 2"/>
          <p:cNvSpPr>
            <a:spLocks noGrp="1"/>
          </p:cNvSpPr>
          <p:nvPr>
            <p:ph idx="1"/>
          </p:nvPr>
        </p:nvSpPr>
        <p:spPr/>
        <p:txBody>
          <a:bodyPr/>
          <a:lstStyle/>
          <a:p>
            <a:r>
              <a:rPr lang="fr-FR" sz="1000" dirty="0" smtClean="0"/>
              <a:t>2.1 </a:t>
            </a:r>
            <a:r>
              <a:rPr lang="fr-FR" dirty="0" smtClean="0"/>
              <a:t>Généralités</a:t>
            </a:r>
          </a:p>
          <a:p>
            <a:r>
              <a:rPr lang="fr-FR" sz="1000" dirty="0" smtClean="0"/>
              <a:t>2.2</a:t>
            </a:r>
            <a:r>
              <a:rPr lang="fr-FR" dirty="0" smtClean="0"/>
              <a:t> Principes de parallélisme </a:t>
            </a:r>
          </a:p>
          <a:p>
            <a:r>
              <a:rPr lang="fr-FR" sz="1000" dirty="0" smtClean="0"/>
              <a:t>2..3</a:t>
            </a:r>
            <a:r>
              <a:rPr lang="fr-FR" dirty="0" smtClean="0"/>
              <a:t> Choix de l’axe d’insertion</a:t>
            </a:r>
          </a:p>
          <a:p>
            <a:r>
              <a:rPr lang="fr-FR" sz="1000" dirty="0" smtClean="0"/>
              <a:t>2..4</a:t>
            </a:r>
            <a:r>
              <a:rPr lang="fr-FR" dirty="0" smtClean="0"/>
              <a:t> Solutions proposées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1000" dirty="0" smtClean="0"/>
              <a:t>2.1</a:t>
            </a:r>
            <a:r>
              <a:rPr lang="fr-FR" dirty="0" smtClean="0"/>
              <a:t> Généralités</a:t>
            </a:r>
            <a:endParaRPr lang="fr-FR" dirty="0"/>
          </a:p>
        </p:txBody>
      </p:sp>
      <p:sp>
        <p:nvSpPr>
          <p:cNvPr id="5" name="Espace réservé du contenu 4"/>
          <p:cNvSpPr>
            <a:spLocks noGrp="1"/>
          </p:cNvSpPr>
          <p:nvPr>
            <p:ph sz="half" idx="1"/>
          </p:nvPr>
        </p:nvSpPr>
        <p:spPr/>
        <p:txBody>
          <a:bodyPr/>
          <a:lstStyle/>
          <a:p>
            <a:endParaRPr lang="fr-FR" dirty="0"/>
          </a:p>
        </p:txBody>
      </p:sp>
      <p:sp>
        <p:nvSpPr>
          <p:cNvPr id="6" name="Espace réservé du contenu 5"/>
          <p:cNvSpPr>
            <a:spLocks noGrp="1"/>
          </p:cNvSpPr>
          <p:nvPr>
            <p:ph sz="half" idx="2"/>
          </p:nvPr>
        </p:nvSpPr>
        <p:spPr/>
        <p:txBody>
          <a:bodyPr/>
          <a:lstStyle/>
          <a:p>
            <a:pPr algn="just"/>
            <a:r>
              <a:rPr lang="fr-FR" dirty="0" smtClean="0"/>
              <a:t>Le parallélisme rigoureux, mathématique, des surfaces est valable  pour des cylindres qui s'emboîtent.</a:t>
            </a:r>
          </a:p>
          <a:p>
            <a:endParaRPr lang="fr-FR" dirty="0"/>
          </a:p>
        </p:txBody>
      </p:sp>
      <p:pic>
        <p:nvPicPr>
          <p:cNvPr id="3" name="Image 2" descr="DSC03553.JPG"/>
          <p:cNvPicPr>
            <a:picLocks noGrp="1" noChangeAspect="1"/>
          </p:cNvPicPr>
          <p:nvPr isPhoto="1"/>
        </p:nvPicPr>
        <p:blipFill>
          <a:blip r:embed="rId3">
            <a:lum/>
          </a:blip>
          <a:srcRect l="10568" t="1435" r="17305" b="18932"/>
          <a:stretch>
            <a:fillRect/>
          </a:stretch>
        </p:blipFill>
        <p:spPr>
          <a:xfrm>
            <a:off x="428596" y="2571745"/>
            <a:ext cx="4068000" cy="336881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algn="just"/>
            <a:r>
              <a:rPr lang="fr-FR" dirty="0" smtClean="0"/>
              <a:t>Pour des troncs de cônes, nous parlerons de sens de dépouille</a:t>
            </a:r>
          </a:p>
          <a:p>
            <a:pPr algn="just"/>
            <a:r>
              <a:rPr lang="fr-FR" dirty="0" smtClean="0"/>
              <a:t>L'axe d'insertion est la direction selon laquelle la prothèse terminée va pouvoir être mise en place.</a:t>
            </a:r>
          </a:p>
          <a:p>
            <a:pPr algn="just"/>
            <a:endParaRPr lang="fr-FR" dirty="0"/>
          </a:p>
        </p:txBody>
      </p:sp>
      <p:pic>
        <p:nvPicPr>
          <p:cNvPr id="3" name="Image 2" descr="DSC03554.JPG"/>
          <p:cNvPicPr>
            <a:picLocks noGrp="1" noChangeAspect="1"/>
          </p:cNvPicPr>
          <p:nvPr isPhoto="1"/>
        </p:nvPicPr>
        <p:blipFill>
          <a:blip r:embed="rId3">
            <a:lum/>
          </a:blip>
          <a:srcRect l="17330" t="4440" r="6035" b="11419"/>
          <a:stretch>
            <a:fillRect/>
          </a:stretch>
        </p:blipFill>
        <p:spPr>
          <a:xfrm>
            <a:off x="428596" y="2071688"/>
            <a:ext cx="4104000" cy="33797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kern="50" dirty="0" smtClean="0">
                <a:latin typeface="Thorndale"/>
                <a:ea typeface="Andale Sans UI"/>
                <a:cs typeface="Times New Roman"/>
              </a:rPr>
              <a:t>Au maxillaire, il n'est pas possible de placer des implants verticaux dans l'alignement des dents adjacentes, tant est grand le risque de fragiliser, voire de perforer la corticale vestibulaire.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r>
              <a:rPr lang="fr-FR" kern="50" dirty="0" smtClean="0">
                <a:latin typeface="Thorndale"/>
                <a:ea typeface="Andale Sans UI"/>
                <a:cs typeface="Times New Roman"/>
              </a:rPr>
              <a:t>Dans le cas d'un "presque parallélisme prothétique", il existe un cône d'insertion " à l'intérieur duquel est choisi l'axe d'insertion".</a:t>
            </a:r>
          </a:p>
          <a:p>
            <a:endParaRPr lang="fr-FR" kern="50" dirty="0" smtClean="0">
              <a:latin typeface="Thorndale"/>
              <a:ea typeface="Andale Sans UI"/>
              <a:cs typeface="Times New Roman"/>
            </a:endParaRPr>
          </a:p>
          <a:p>
            <a:endParaRPr lang="fr-FR" kern="50" dirty="0" smtClean="0">
              <a:latin typeface="Thorndale"/>
              <a:ea typeface="Andale Sans UI"/>
              <a:cs typeface="Times New Roman"/>
            </a:endParaRPr>
          </a:p>
          <a:p>
            <a:r>
              <a:rPr lang="fr-FR" kern="50" dirty="0" smtClean="0">
                <a:latin typeface="Thorndale"/>
                <a:ea typeface="Andale Sans UI"/>
                <a:cs typeface="Times New Roman"/>
              </a:rPr>
              <a:t>Etudions cela dans le plan frontal</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3555.JPG"/>
          <p:cNvPicPr>
            <a:picLocks noGrp="1" noChangeAspect="1"/>
          </p:cNvPicPr>
          <p:nvPr isPhoto="1"/>
        </p:nvPicPr>
        <p:blipFill>
          <a:blip r:embed="rId3">
            <a:lum/>
          </a:blip>
          <a:srcRect l="10143" r="3080" b="2337"/>
          <a:stretch>
            <a:fillRect/>
          </a:stretch>
        </p:blipFill>
        <p:spPr>
          <a:xfrm>
            <a:off x="214282" y="1928802"/>
            <a:ext cx="5500726" cy="4643470"/>
          </a:xfrm>
          <a:prstGeom prst="rect">
            <a:avLst/>
          </a:prstGeom>
          <a:noFill/>
          <a:ln>
            <a:noFill/>
          </a:ln>
        </p:spPr>
      </p:pic>
      <p:sp>
        <p:nvSpPr>
          <p:cNvPr id="12" name="Titre 11"/>
          <p:cNvSpPr>
            <a:spLocks noGrp="1"/>
          </p:cNvSpPr>
          <p:nvPr>
            <p:ph type="title"/>
          </p:nvPr>
        </p:nvSpPr>
        <p:spPr/>
        <p:txBody>
          <a:bodyPr/>
          <a:lstStyle/>
          <a:p>
            <a:r>
              <a:rPr lang="fr-FR" dirty="0" smtClean="0"/>
              <a:t>Plan frontal</a:t>
            </a:r>
            <a:endParaRPr lang="fr-FR" dirty="0"/>
          </a:p>
        </p:txBody>
      </p:sp>
      <p:sp>
        <p:nvSpPr>
          <p:cNvPr id="13" name="Espace réservé du contenu 12"/>
          <p:cNvSpPr>
            <a:spLocks noGrp="1"/>
          </p:cNvSpPr>
          <p:nvPr>
            <p:ph sz="half" idx="1"/>
          </p:nvPr>
        </p:nvSpPr>
        <p:spPr>
          <a:xfrm>
            <a:off x="500034" y="2000240"/>
            <a:ext cx="5286412" cy="4434840"/>
          </a:xfrm>
        </p:spPr>
        <p:txBody>
          <a:bodyPr>
            <a:normAutofit/>
          </a:bodyPr>
          <a:lstStyle/>
          <a:p>
            <a:endParaRPr lang="fr-FR" dirty="0"/>
          </a:p>
        </p:txBody>
      </p:sp>
      <p:sp>
        <p:nvSpPr>
          <p:cNvPr id="14" name="Espace réservé du contenu 13"/>
          <p:cNvSpPr>
            <a:spLocks noGrp="1"/>
          </p:cNvSpPr>
          <p:nvPr>
            <p:ph sz="half" idx="2"/>
          </p:nvPr>
        </p:nvSpPr>
        <p:spPr>
          <a:xfrm>
            <a:off x="6000760" y="1928801"/>
            <a:ext cx="2686040" cy="4426123"/>
          </a:xfrm>
        </p:spPr>
        <p:txBody>
          <a:bodyPr>
            <a:normAutofit/>
          </a:bodyPr>
          <a:lstStyle/>
          <a:p>
            <a:r>
              <a:rPr lang="fr-FR" dirty="0" smtClean="0"/>
              <a:t>II existe plusieurs axes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4" name="Espace réservé du contenu 3"/>
          <p:cNvSpPr>
            <a:spLocks noGrp="1"/>
          </p:cNvSpPr>
          <p:nvPr>
            <p:ph idx="1"/>
          </p:nvPr>
        </p:nvSpPr>
        <p:spPr/>
        <p:txBody>
          <a:bodyPr/>
          <a:lstStyle/>
          <a:p>
            <a:pPr lvl="0"/>
            <a:r>
              <a:rPr lang="fr-FR" dirty="0" smtClean="0"/>
              <a:t>l'axe d'insertion de l'implant défini par l'anatomie.</a:t>
            </a:r>
          </a:p>
          <a:p>
            <a:pPr lvl="0"/>
            <a:r>
              <a:rPr lang="fr-FR" dirty="0" smtClean="0"/>
              <a:t>l'axe du fût déterminé à partir de l'émergence de l'implant. </a:t>
            </a:r>
          </a:p>
          <a:p>
            <a:pPr lvl="0"/>
            <a:r>
              <a:rPr lang="fr-FR" dirty="0" smtClean="0"/>
              <a:t>l'axe d'insertion de la prothèse qui doit être parallèle à la totalité des fûts </a:t>
            </a:r>
            <a:r>
              <a:rPr lang="fr-FR" dirty="0" err="1" smtClean="0"/>
              <a:t>implantaires</a:t>
            </a:r>
            <a:r>
              <a:rPr lang="fr-FR" dirty="0" smtClean="0"/>
              <a:t> et des préparations coronaires.</a:t>
            </a:r>
          </a:p>
          <a:p>
            <a:pPr lvl="0"/>
            <a:r>
              <a:rPr lang="fr-FR" dirty="0" smtClean="0"/>
              <a:t>l'axe de la prothèse rejoignant la ligne occlusale et la ligne esthétique.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Plan sagittal</a:t>
            </a:r>
            <a:endParaRPr lang="fr-FR" dirty="0"/>
          </a:p>
        </p:txBody>
      </p:sp>
      <p:pic>
        <p:nvPicPr>
          <p:cNvPr id="3" name="Image 2" descr="DSC03556.JPG"/>
          <p:cNvPicPr>
            <a:picLocks noGrp="1" noChangeAspect="1"/>
          </p:cNvPicPr>
          <p:nvPr isPhoto="1"/>
        </p:nvPicPr>
        <p:blipFill>
          <a:blip r:embed="rId3">
            <a:lum/>
          </a:blip>
          <a:stretch>
            <a:fillRect/>
          </a:stretch>
        </p:blipFill>
        <p:spPr>
          <a:xfrm>
            <a:off x="928662" y="2103438"/>
            <a:ext cx="6338887" cy="47545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000" dirty="0" smtClean="0"/>
              <a:t>2.2</a:t>
            </a:r>
            <a:r>
              <a:rPr lang="fr-FR" dirty="0" smtClean="0"/>
              <a:t> Principes de parallélisme</a:t>
            </a:r>
            <a:endParaRPr lang="fr-FR" dirty="0"/>
          </a:p>
        </p:txBody>
      </p:sp>
      <p:sp>
        <p:nvSpPr>
          <p:cNvPr id="3" name="Espace réservé du contenu 2"/>
          <p:cNvSpPr>
            <a:spLocks noGrp="1"/>
          </p:cNvSpPr>
          <p:nvPr>
            <p:ph idx="1"/>
          </p:nvPr>
        </p:nvSpPr>
        <p:spPr/>
        <p:txBody>
          <a:bodyPr>
            <a:normAutofit fontScale="70000" lnSpcReduction="20000"/>
          </a:bodyPr>
          <a:lstStyle/>
          <a:p>
            <a:pPr lvl="0" algn="just"/>
            <a:r>
              <a:rPr lang="fr-FR" u="sng" dirty="0" smtClean="0"/>
              <a:t>Premier principe</a:t>
            </a:r>
            <a:r>
              <a:rPr lang="fr-FR" dirty="0" smtClean="0"/>
              <a:t>: Le parallélisme est un idéal vers lequel nous devons tendre.</a:t>
            </a:r>
          </a:p>
          <a:p>
            <a:pPr lvl="0" algn="just"/>
            <a:r>
              <a:rPr lang="fr-FR" u="sng" dirty="0" smtClean="0"/>
              <a:t>Deuxième principe</a:t>
            </a:r>
            <a:r>
              <a:rPr lang="fr-FR" dirty="0" smtClean="0"/>
              <a:t>: Les axes des différentes préparations d'ancrage doivent être perpendiculaires à un seul plan.</a:t>
            </a:r>
          </a:p>
          <a:p>
            <a:pPr lvl="0" algn="just"/>
            <a:r>
              <a:rPr lang="fr-FR" u="sng" dirty="0" smtClean="0"/>
              <a:t>Troisième principe</a:t>
            </a:r>
            <a:r>
              <a:rPr lang="fr-FR" dirty="0" smtClean="0"/>
              <a:t>: Le parallélisme n'étant qu'approché pour les préparations à plusieurs faces, trois faces en opposition convergent, tandis que divergent les deux faces les plus approchés.</a:t>
            </a:r>
          </a:p>
          <a:p>
            <a:pPr lvl="0" algn="just"/>
            <a:r>
              <a:rPr lang="fr-FR" u="sng" dirty="0" smtClean="0"/>
              <a:t>Quatrième principe:</a:t>
            </a:r>
            <a:r>
              <a:rPr lang="fr-FR" dirty="0" smtClean="0"/>
              <a:t> Le choix de l'axe d'insertion se fait en tenant compte du plus grand nombre d'éléments, parmi les plus forts et les plus sûrs.</a:t>
            </a:r>
          </a:p>
          <a:p>
            <a:pPr algn="just"/>
            <a:r>
              <a:rPr lang="fr-FR" dirty="0" smtClean="0">
                <a:solidFill>
                  <a:srgbClr xmlns:mc="http://schemas.openxmlformats.org/markup-compatibility/2006" xmlns:a14="http://schemas.microsoft.com/office/drawing/2010/main" val="FF0000" mc:Ignorable=""/>
                </a:solidFill>
              </a:rPr>
              <a:t>Exception: Si une racine faible constitue un piler indispensable, elle dirige le parallélisme</a:t>
            </a:r>
            <a:r>
              <a:rPr lang="fr-FR" dirty="0" smtClean="0"/>
              <a:t>.</a:t>
            </a:r>
          </a:p>
          <a:p>
            <a:pPr lvl="0" algn="just"/>
            <a:r>
              <a:rPr lang="fr-FR" u="sng" dirty="0" smtClean="0"/>
              <a:t>Cinquième principe</a:t>
            </a:r>
            <a:r>
              <a:rPr lang="fr-FR" dirty="0" smtClean="0"/>
              <a:t>: Les tenons radiculaires commandent le parallélisme.</a:t>
            </a:r>
          </a:p>
          <a:p>
            <a:pPr lvl="0" algn="just"/>
            <a:r>
              <a:rPr lang="fr-FR" u="sng" dirty="0" smtClean="0"/>
              <a:t>Sixième principe</a:t>
            </a:r>
            <a:r>
              <a:rPr lang="fr-FR" dirty="0" smtClean="0"/>
              <a:t>: Les tenons dentaires suivent le parallélisme. Leur situation peut varier.</a:t>
            </a:r>
          </a:p>
          <a:p>
            <a:pPr lvl="0" algn="just"/>
            <a:r>
              <a:rPr lang="fr-FR" dirty="0" smtClean="0"/>
              <a:t>Ce sont ces principes que nous mettons en application au niveau de la supra-structure prothétique.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1000" dirty="0" smtClean="0"/>
              <a:t>2.3</a:t>
            </a:r>
            <a:r>
              <a:rPr lang="fr-FR" dirty="0" smtClean="0"/>
              <a:t> Choix de l’axe d’insertion</a:t>
            </a:r>
            <a:endParaRPr lang="fr-FR" dirty="0"/>
          </a:p>
        </p:txBody>
      </p:sp>
      <p:sp>
        <p:nvSpPr>
          <p:cNvPr id="3" name="Espace réservé du contenu 2"/>
          <p:cNvSpPr>
            <a:spLocks noGrp="1"/>
          </p:cNvSpPr>
          <p:nvPr>
            <p:ph idx="1"/>
          </p:nvPr>
        </p:nvSpPr>
        <p:spPr/>
        <p:txBody>
          <a:bodyPr>
            <a:normAutofit/>
          </a:bodyPr>
          <a:lstStyle/>
          <a:p>
            <a:pPr>
              <a:buNone/>
            </a:pPr>
            <a:endParaRPr lang="fr-FR" b="1" u="sng" cap="all" dirty="0" smtClean="0"/>
          </a:p>
          <a:p>
            <a:pPr>
              <a:buNone/>
            </a:pPr>
            <a:endParaRPr lang="fr-FR" dirty="0" smtClean="0"/>
          </a:p>
          <a:p>
            <a:r>
              <a:rPr lang="fr-FR" b="1" u="sng" cap="small" dirty="0" smtClean="0"/>
              <a:t>Les Implants juxta-osseux</a:t>
            </a:r>
          </a:p>
          <a:p>
            <a:r>
              <a:rPr lang="fr-FR" dirty="0" smtClean="0"/>
              <a:t>Sur le modèle, le laboratoire possède à la fois l'empreinte de l'os et celle de l'arcade.</a:t>
            </a:r>
          </a:p>
          <a:p>
            <a:r>
              <a:rPr lang="fr-FR" dirty="0" smtClean="0"/>
              <a:t>Aucune difficulté n'entrave la réalisation de la grille juxta-osseuse avec son propre axe d'insertion.</a:t>
            </a:r>
          </a:p>
          <a:p>
            <a:r>
              <a:rPr lang="fr-FR" dirty="0" smtClean="0"/>
              <a:t>Il en est de même du fût  et de la tête avec un axe d'insertion afférent à celui des autres préparations.</a:t>
            </a:r>
          </a:p>
          <a:p>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b="1" u="sng" cap="small" dirty="0" smtClean="0"/>
              <a:t>Les Implants </a:t>
            </a:r>
            <a:r>
              <a:rPr lang="fr-FR" b="1" u="sng" cap="small" dirty="0" err="1" smtClean="0"/>
              <a:t>endo</a:t>
            </a:r>
            <a:r>
              <a:rPr lang="fr-FR" b="1" u="sng" cap="small" dirty="0" smtClean="0"/>
              <a:t>-osseux</a:t>
            </a:r>
          </a:p>
          <a:p>
            <a:r>
              <a:rPr lang="fr-FR" dirty="0" smtClean="0"/>
              <a:t>L'anatomie nous impose de choisir un axe d'insertion de l'implant en fonction des critères anatomiques suivants:</a:t>
            </a:r>
          </a:p>
          <a:p>
            <a:pPr lvl="0"/>
            <a:r>
              <a:rPr lang="fr-FR" dirty="0" smtClean="0"/>
              <a:t>qualité de l'os cortical,</a:t>
            </a:r>
          </a:p>
          <a:p>
            <a:pPr lvl="0"/>
            <a:r>
              <a:rPr lang="fr-FR" dirty="0" smtClean="0"/>
              <a:t>obstacles anatomiques,</a:t>
            </a:r>
          </a:p>
          <a:p>
            <a:pPr lvl="0"/>
            <a:r>
              <a:rPr lang="fr-FR" dirty="0" smtClean="0"/>
              <a:t>importance de la résorption osseuse.</a:t>
            </a:r>
          </a:p>
          <a:p>
            <a:r>
              <a:rPr lang="fr-FR" dirty="0" smtClean="0"/>
              <a:t>Le problème majeur est de faire coïncider l'axe d'insertion de l'implant </a:t>
            </a:r>
            <a:r>
              <a:rPr lang="fr-FR" dirty="0" err="1" smtClean="0"/>
              <a:t>endo</a:t>
            </a:r>
            <a:r>
              <a:rPr lang="fr-FR" dirty="0" smtClean="0"/>
              <a:t>-osseux avec celui de la future prothèse.</a:t>
            </a:r>
          </a:p>
          <a:p>
            <a:endParaRPr lang="fr-FR" dirty="0" smtClean="0"/>
          </a:p>
          <a:p>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000" dirty="0" smtClean="0"/>
              <a:t>2.4</a:t>
            </a:r>
            <a:r>
              <a:rPr lang="fr-FR" dirty="0" smtClean="0"/>
              <a:t> Solutions proposées</a:t>
            </a:r>
            <a:endParaRPr lang="fr-FR" dirty="0"/>
          </a:p>
        </p:txBody>
      </p:sp>
      <p:sp>
        <p:nvSpPr>
          <p:cNvPr id="8" name="Espace réservé du contenu 7"/>
          <p:cNvSpPr>
            <a:spLocks noGrp="1"/>
          </p:cNvSpPr>
          <p:nvPr>
            <p:ph idx="1"/>
          </p:nvPr>
        </p:nvSpPr>
        <p:spPr/>
        <p:txBody>
          <a:bodyPr>
            <a:normAutofit fontScale="85000" lnSpcReduction="20000"/>
          </a:bodyPr>
          <a:lstStyle/>
          <a:p>
            <a:r>
              <a:rPr lang="fr-FR" dirty="0" smtClean="0">
                <a:solidFill>
                  <a:srgbClr xmlns:mc="http://schemas.openxmlformats.org/markup-compatibility/2006" xmlns:a14="http://schemas.microsoft.com/office/drawing/2010/main" val="FF0000" mc:Ignorable=""/>
                </a:solidFill>
              </a:rPr>
              <a:t>Au niveau de l’implant	</a:t>
            </a:r>
          </a:p>
          <a:p>
            <a:pPr lvl="1"/>
            <a:r>
              <a:rPr lang="fr-FR" dirty="0" smtClean="0">
                <a:solidFill>
                  <a:srgbClr xmlns:mc="http://schemas.openxmlformats.org/markup-compatibility/2006" xmlns:a14="http://schemas.microsoft.com/office/drawing/2010/main" val="FF0000" mc:Ignorable=""/>
                </a:solidFill>
              </a:rPr>
              <a:t>Moignon solidaire de l’implant</a:t>
            </a:r>
          </a:p>
          <a:p>
            <a:pPr lvl="1"/>
            <a:r>
              <a:rPr lang="fr-FR" dirty="0" smtClean="0"/>
              <a:t>Faux moignon scellé</a:t>
            </a:r>
          </a:p>
          <a:p>
            <a:pPr lvl="1"/>
            <a:r>
              <a:rPr lang="fr-FR" dirty="0" smtClean="0"/>
              <a:t>Faux moignon vissé</a:t>
            </a:r>
          </a:p>
          <a:p>
            <a:pPr lvl="1"/>
            <a:r>
              <a:rPr lang="fr-FR" dirty="0" smtClean="0"/>
              <a:t>Faux moignon </a:t>
            </a:r>
            <a:r>
              <a:rPr lang="fr-FR" dirty="0" err="1" smtClean="0"/>
              <a:t>transfixé</a:t>
            </a:r>
            <a:endParaRPr lang="fr-FR" dirty="0" smtClean="0"/>
          </a:p>
          <a:p>
            <a:r>
              <a:rPr lang="fr-FR" dirty="0" smtClean="0"/>
              <a:t>Au niveau de la prothèse</a:t>
            </a:r>
          </a:p>
          <a:p>
            <a:pPr lvl="1"/>
            <a:r>
              <a:rPr lang="fr-FR" dirty="0" smtClean="0"/>
              <a:t>Recours à la reconstitution coulée</a:t>
            </a:r>
          </a:p>
          <a:p>
            <a:pPr lvl="1"/>
            <a:r>
              <a:rPr lang="fr-FR" dirty="0" smtClean="0"/>
              <a:t>Dédoublement de la travée</a:t>
            </a:r>
          </a:p>
          <a:p>
            <a:pPr lvl="1"/>
            <a:r>
              <a:rPr lang="fr-FR" dirty="0" smtClean="0"/>
              <a:t>Prothèse vissé démontable</a:t>
            </a:r>
          </a:p>
          <a:p>
            <a:pPr lvl="1"/>
            <a:r>
              <a:rPr lang="fr-FR" dirty="0" err="1" smtClean="0"/>
              <a:t>Teleseal</a:t>
            </a:r>
            <a:endParaRPr lang="fr-FR" dirty="0" smtClean="0"/>
          </a:p>
          <a:p>
            <a:pPr lvl="1"/>
            <a:r>
              <a:rPr lang="fr-FR" dirty="0" err="1" smtClean="0"/>
              <a:t>Ponticseal</a:t>
            </a:r>
            <a:endParaRPr lang="fr-FR" dirty="0" smtClean="0"/>
          </a:p>
          <a:p>
            <a:pPr lvl="1"/>
            <a:r>
              <a:rPr lang="fr-FR" dirty="0" smtClean="0"/>
              <a:t>Attachement rigide</a:t>
            </a:r>
          </a:p>
          <a:p>
            <a:pPr lvl="1"/>
            <a:r>
              <a:rPr lang="fr-FR" dirty="0" smtClean="0"/>
              <a:t>Couronne conique</a:t>
            </a:r>
          </a:p>
          <a:p>
            <a:pPr lvl="1"/>
            <a:r>
              <a:rPr lang="fr-FR" dirty="0" smtClean="0"/>
              <a:t>Méthode SANDHAUS</a:t>
            </a:r>
          </a:p>
          <a:p>
            <a:pPr lvl="1"/>
            <a:endParaRPr lang="fr-FR"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785794"/>
            <a:ext cx="8229600" cy="1143000"/>
          </a:xfrm>
        </p:spPr>
        <p:txBody>
          <a:bodyPr>
            <a:normAutofit fontScale="90000"/>
          </a:bodyPr>
          <a:lstStyle/>
          <a:p>
            <a:r>
              <a:rPr lang="fr-FR" dirty="0" smtClean="0"/>
              <a:t>Moignon solidaire de l’implant</a:t>
            </a:r>
            <a:endParaRPr lang="fr-FR" dirty="0"/>
          </a:p>
        </p:txBody>
      </p:sp>
      <p:sp>
        <p:nvSpPr>
          <p:cNvPr id="3" name="Espace réservé du contenu 2"/>
          <p:cNvSpPr>
            <a:spLocks noGrp="1"/>
          </p:cNvSpPr>
          <p:nvPr>
            <p:ph idx="1"/>
          </p:nvPr>
        </p:nvSpPr>
        <p:spPr/>
        <p:txBody>
          <a:bodyPr/>
          <a:lstStyle/>
          <a:p>
            <a:r>
              <a:rPr lang="fr-FR" dirty="0" smtClean="0"/>
              <a:t>Courbure de l’implant</a:t>
            </a:r>
          </a:p>
          <a:p>
            <a:r>
              <a:rPr lang="fr-FR" dirty="0" smtClean="0"/>
              <a:t>Meuler l’implant</a:t>
            </a:r>
          </a:p>
          <a:p>
            <a:r>
              <a:rPr lang="fr-FR" dirty="0" smtClean="0"/>
              <a:t>Système de MANGANO et VENINI</a:t>
            </a:r>
          </a:p>
          <a:p>
            <a:endParaRPr lang="fr-F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Courbure de l’implant</a:t>
            </a:r>
            <a:endParaRPr lang="fr-FR" dirty="0"/>
          </a:p>
        </p:txBody>
      </p:sp>
      <p:sp>
        <p:nvSpPr>
          <p:cNvPr id="4" name="Espace réservé du contenu 3"/>
          <p:cNvSpPr>
            <a:spLocks noGrp="1"/>
          </p:cNvSpPr>
          <p:nvPr>
            <p:ph sz="half" idx="2"/>
          </p:nvPr>
        </p:nvSpPr>
        <p:spPr/>
        <p:txBody>
          <a:bodyPr>
            <a:normAutofit fontScale="77500" lnSpcReduction="20000"/>
          </a:bodyPr>
          <a:lstStyle/>
          <a:p>
            <a:pPr algn="just"/>
            <a:r>
              <a:rPr lang="fr-FR" dirty="0" smtClean="0"/>
              <a:t>LINKOW et CHERCHEVE proposent tous deux de positionner l'implant dentaire au fond de son néo-alvéole, puis à l'aide de pinces, de courber le fût pour que la tête de l'implant dentaire soit "grosso-modo" parallèle à l'ensemble des autres préparations.</a:t>
            </a:r>
          </a:p>
          <a:p>
            <a:pPr algn="just"/>
            <a:r>
              <a:rPr lang="fr-FR" dirty="0" smtClean="0"/>
              <a:t>Il est évidemment nécessaire  de tenir très fermement les parois vestibulaires et linguales ou palatines des maxillaires, afin d'éviter une </a:t>
            </a:r>
            <a:r>
              <a:rPr lang="fr-FR" dirty="0" err="1" smtClean="0"/>
              <a:t>alvéolectomie</a:t>
            </a:r>
            <a:r>
              <a:rPr lang="fr-FR" dirty="0" smtClean="0"/>
              <a:t> intempestive.</a:t>
            </a:r>
          </a:p>
          <a:p>
            <a:endParaRPr lang="fr-FR" dirty="0"/>
          </a:p>
        </p:txBody>
      </p:sp>
      <p:pic>
        <p:nvPicPr>
          <p:cNvPr id="5" name="Espace réservé du contenu 4" descr="DSC03560.JPG"/>
          <p:cNvPicPr>
            <a:picLocks noGrp="1" noChangeAspect="1"/>
          </p:cNvPicPr>
          <p:nvPr isPhoto="1">
            <p:ph sz="half" idx="1"/>
          </p:nvPr>
        </p:nvPicPr>
        <p:blipFill>
          <a:blip r:embed="rId3">
            <a:lum/>
          </a:blip>
          <a:srcRect l="2004" t="3005" r="1825" b="5342"/>
          <a:stretch>
            <a:fillRect/>
          </a:stretch>
        </p:blipFill>
        <p:spPr>
          <a:xfrm>
            <a:off x="731829" y="1920875"/>
            <a:ext cx="3489341" cy="4433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Comme pour une dent, la conception de la prothèse dépendra de l’axe et du point d’émergence de l’implant dentaire.</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normAutofit/>
          </a:bodyPr>
          <a:lstStyle/>
          <a:p>
            <a:endParaRPr lang="fr-FR"/>
          </a:p>
        </p:txBody>
      </p:sp>
      <p:sp>
        <p:nvSpPr>
          <p:cNvPr id="6" name="Espace réservé du contenu 5"/>
          <p:cNvSpPr>
            <a:spLocks noGrp="1"/>
          </p:cNvSpPr>
          <p:nvPr>
            <p:ph sz="half" idx="2"/>
          </p:nvPr>
        </p:nvSpPr>
        <p:spPr/>
        <p:txBody>
          <a:bodyPr>
            <a:normAutofit/>
          </a:bodyPr>
          <a:lstStyle/>
          <a:p>
            <a:pPr algn="just"/>
            <a:r>
              <a:rPr lang="fr-FR" dirty="0" smtClean="0"/>
              <a:t>Il est évidemment nécessaire  de tenir très fermement les parois vestibulaires et linguales ou palatines des maxillaires, afin d'éviter une </a:t>
            </a:r>
            <a:r>
              <a:rPr lang="fr-FR" dirty="0" err="1" smtClean="0"/>
              <a:t>alvéolectomie</a:t>
            </a:r>
            <a:r>
              <a:rPr lang="fr-FR" dirty="0" smtClean="0"/>
              <a:t> intempestive.</a:t>
            </a:r>
          </a:p>
        </p:txBody>
      </p:sp>
      <p:pic>
        <p:nvPicPr>
          <p:cNvPr id="3" name="Image 2" descr="DSC03559.JPG"/>
          <p:cNvPicPr>
            <a:picLocks noGrp="1" noChangeAspect="1"/>
          </p:cNvPicPr>
          <p:nvPr isPhoto="1"/>
        </p:nvPicPr>
        <p:blipFill>
          <a:blip r:embed="rId3">
            <a:lum/>
          </a:blip>
          <a:srcRect l="24043" t="-667" r="21861"/>
          <a:stretch>
            <a:fillRect/>
          </a:stretch>
        </p:blipFill>
        <p:spPr>
          <a:xfrm>
            <a:off x="1357290" y="2071678"/>
            <a:ext cx="1928826" cy="478632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normAutofit fontScale="92500" lnSpcReduction="20000"/>
          </a:bodyPr>
          <a:lstStyle/>
          <a:p>
            <a:pPr algn="just"/>
            <a:r>
              <a:rPr lang="fr-FR" dirty="0" smtClean="0"/>
              <a:t>Ces mêmes auteurs recommandent d'effectuer seulement une fois ce mouvement. Le titane et surtout le tantale n'autorisent pas de nombreux allers et retours.</a:t>
            </a:r>
          </a:p>
          <a:p>
            <a:pPr algn="just"/>
            <a:r>
              <a:rPr lang="fr-FR" dirty="0" smtClean="0"/>
              <a:t>Dans cet ajustage approximatif, les risques de fragilisation  ou de fracture du col sont très importants</a:t>
            </a:r>
          </a:p>
          <a:p>
            <a:endParaRPr lang="fr-FR" dirty="0"/>
          </a:p>
        </p:txBody>
      </p:sp>
      <p:pic>
        <p:nvPicPr>
          <p:cNvPr id="7" name="Espace réservé du contenu 6" descr="DSC03561.JPG"/>
          <p:cNvPicPr>
            <a:picLocks noGrp="1" noChangeAspect="1"/>
          </p:cNvPicPr>
          <p:nvPr isPhoto="1">
            <p:ph sz="half" idx="2"/>
          </p:nvPr>
        </p:nvPicPr>
        <p:blipFill>
          <a:blip r:embed="rId3">
            <a:lum/>
          </a:blip>
          <a:stretch>
            <a:fillRect/>
          </a:stretch>
        </p:blipFill>
        <p:spPr>
          <a:xfrm>
            <a:off x="5004792" y="1920875"/>
            <a:ext cx="3325416" cy="443388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Meuler l’implant</a:t>
            </a:r>
            <a:endParaRPr lang="fr-FR" dirty="0"/>
          </a:p>
        </p:txBody>
      </p:sp>
      <p:sp>
        <p:nvSpPr>
          <p:cNvPr id="5" name="Espace réservé du contenu 4"/>
          <p:cNvSpPr>
            <a:spLocks noGrp="1"/>
          </p:cNvSpPr>
          <p:nvPr>
            <p:ph sz="half" idx="1"/>
          </p:nvPr>
        </p:nvSpPr>
        <p:spPr/>
        <p:txBody>
          <a:bodyPr/>
          <a:lstStyle/>
          <a:p>
            <a:r>
              <a:rPr lang="fr-FR" dirty="0" smtClean="0"/>
              <a:t>Ceci n’est pas </a:t>
            </a:r>
            <a:r>
              <a:rPr lang="fr-FR" dirty="0" err="1" smtClean="0"/>
              <a:t>recomandé</a:t>
            </a:r>
            <a:endParaRPr lang="fr-FR" dirty="0"/>
          </a:p>
        </p:txBody>
      </p:sp>
      <p:sp>
        <p:nvSpPr>
          <p:cNvPr id="6" name="Espace réservé du contenu 5"/>
          <p:cNvSpPr>
            <a:spLocks noGrp="1"/>
          </p:cNvSpPr>
          <p:nvPr>
            <p:ph sz="half" idx="2"/>
          </p:nvPr>
        </p:nvSpPr>
        <p:spPr/>
        <p:txBody>
          <a:bodyPr/>
          <a:lstStyle/>
          <a:p>
            <a:endParaRPr lang="fr-FR" dirty="0"/>
          </a:p>
        </p:txBody>
      </p:sp>
      <p:pic>
        <p:nvPicPr>
          <p:cNvPr id="7" name="Picture 11" descr="image235"/>
          <p:cNvPicPr>
            <a:picLocks noChangeAspect="1" noChangeArrowheads="1"/>
          </p:cNvPicPr>
          <p:nvPr/>
        </p:nvPicPr>
        <p:blipFill>
          <a:blip r:embed="rId3"/>
          <a:srcRect/>
          <a:stretch>
            <a:fillRect/>
          </a:stretch>
        </p:blipFill>
        <p:spPr>
          <a:xfrm>
            <a:off x="4500562" y="2786058"/>
            <a:ext cx="4038600" cy="30289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pPr algn="just"/>
            <a:r>
              <a:rPr lang="fr-FR" dirty="0" smtClean="0"/>
              <a:t>Parallélisme pour les implants aiguilles de SCIALOM</a:t>
            </a:r>
            <a:endParaRPr lang="fr-FR" dirty="0"/>
          </a:p>
        </p:txBody>
      </p:sp>
      <p:pic>
        <p:nvPicPr>
          <p:cNvPr id="3" name="Image 2" descr="DSC03562.JPG"/>
          <p:cNvPicPr>
            <a:picLocks noGrp="1" noChangeAspect="1"/>
          </p:cNvPicPr>
          <p:nvPr isPhoto="1"/>
        </p:nvPicPr>
        <p:blipFill>
          <a:blip r:embed="rId3">
            <a:lum/>
          </a:blip>
          <a:srcRect l="16904" t="3005" r="24493" b="2337"/>
          <a:stretch>
            <a:fillRect/>
          </a:stretch>
        </p:blipFill>
        <p:spPr>
          <a:xfrm>
            <a:off x="428596" y="2000240"/>
            <a:ext cx="3714776" cy="450059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Système de </a:t>
            </a:r>
            <a:r>
              <a:rPr lang="fr-FR" dirty="0" err="1" smtClean="0"/>
              <a:t>Mangano</a:t>
            </a:r>
            <a:r>
              <a:rPr lang="fr-FR" dirty="0" smtClean="0"/>
              <a:t> et </a:t>
            </a:r>
            <a:r>
              <a:rPr lang="fr-FR" dirty="0" err="1" smtClean="0"/>
              <a:t>Venini</a:t>
            </a:r>
            <a:endParaRPr lang="fr-FR" dirty="0"/>
          </a:p>
        </p:txBody>
      </p:sp>
      <p:sp>
        <p:nvSpPr>
          <p:cNvPr id="5" name="Espace réservé du contenu 4"/>
          <p:cNvSpPr>
            <a:spLocks noGrp="1"/>
          </p:cNvSpPr>
          <p:nvPr>
            <p:ph sz="half" idx="1"/>
          </p:nvPr>
        </p:nvSpPr>
        <p:spPr>
          <a:xfrm>
            <a:off x="1357290" y="2786058"/>
            <a:ext cx="7286676" cy="3434708"/>
          </a:xfrm>
        </p:spPr>
        <p:txBody>
          <a:bodyPr/>
          <a:lstStyle/>
          <a:p>
            <a:endParaRPr lang="fr-FR" dirty="0"/>
          </a:p>
        </p:txBody>
      </p:sp>
      <p:pic>
        <p:nvPicPr>
          <p:cNvPr id="3" name="Image 2" descr="DSC03563.JPG"/>
          <p:cNvPicPr>
            <a:picLocks noGrp="1" noChangeAspect="1"/>
          </p:cNvPicPr>
          <p:nvPr isPhoto="1"/>
        </p:nvPicPr>
        <p:blipFill>
          <a:blip r:embed="rId3">
            <a:lum/>
          </a:blip>
          <a:srcRect l="3381" t="14357" r="826" b="18030"/>
          <a:stretch>
            <a:fillRect/>
          </a:stretch>
        </p:blipFill>
        <p:spPr>
          <a:xfrm>
            <a:off x="1285852" y="2786058"/>
            <a:ext cx="6072230" cy="321471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sz="half" idx="2"/>
          </p:nvPr>
        </p:nvSpPr>
        <p:spPr/>
        <p:txBody>
          <a:bodyPr/>
          <a:lstStyle/>
          <a:p>
            <a:r>
              <a:rPr lang="fr-FR" dirty="0" smtClean="0"/>
              <a:t>Le  parallélisme est faite directement</a:t>
            </a:r>
            <a:endParaRPr lang="fr-FR" dirty="0"/>
          </a:p>
        </p:txBody>
      </p:sp>
      <p:pic>
        <p:nvPicPr>
          <p:cNvPr id="5" name="Espace réservé du contenu 4" descr="DSC03557.JPG"/>
          <p:cNvPicPr>
            <a:picLocks noGrp="1" noChangeAspect="1"/>
          </p:cNvPicPr>
          <p:nvPr isPhoto="1">
            <p:ph sz="half" idx="1"/>
          </p:nvPr>
        </p:nvPicPr>
        <p:blipFill>
          <a:blip r:embed="rId3">
            <a:lum/>
          </a:blip>
          <a:stretch>
            <a:fillRect/>
          </a:stretch>
        </p:blipFill>
        <p:spPr>
          <a:xfrm>
            <a:off x="457200" y="2623344"/>
            <a:ext cx="4038600" cy="3028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Faux moignon scellé</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r>
              <a:rPr lang="fr-FR" dirty="0" smtClean="0"/>
              <a:t>Faux moignon scellé en titane implant BIT</a:t>
            </a:r>
          </a:p>
          <a:p>
            <a:pPr lvl="1"/>
            <a:endParaRPr lang="fr-FR" dirty="0" smtClean="0"/>
          </a:p>
          <a:p>
            <a:pPr lvl="1"/>
            <a:endParaRPr lang="fr-FR" dirty="0" smtClean="0"/>
          </a:p>
          <a:p>
            <a:pPr lvl="1"/>
            <a:r>
              <a:rPr lang="fr-FR" dirty="0" smtClean="0"/>
              <a:t>Calcinable</a:t>
            </a:r>
          </a:p>
          <a:p>
            <a:pPr lvl="1"/>
            <a:r>
              <a:rPr lang="fr-FR" dirty="0" smtClean="0"/>
              <a:t>Alliage précieux à </a:t>
            </a:r>
            <a:r>
              <a:rPr lang="fr-FR" dirty="0" err="1" smtClean="0"/>
              <a:t>surcouler</a:t>
            </a:r>
            <a:endParaRPr lang="fr-FR" dirty="0" smtClean="0"/>
          </a:p>
          <a:p>
            <a:endParaRPr lang="fr-FR" dirty="0"/>
          </a:p>
        </p:txBody>
      </p:sp>
      <p:pic>
        <p:nvPicPr>
          <p:cNvPr id="3" name="Image 2" descr="DSC03564.JPG"/>
          <p:cNvPicPr>
            <a:picLocks noGrp="1" noChangeAspect="1"/>
          </p:cNvPicPr>
          <p:nvPr isPhoto="1"/>
        </p:nvPicPr>
        <p:blipFill>
          <a:blip r:embed="rId3"/>
          <a:srcRect t="9271" r="16797" b="30963"/>
          <a:stretch>
            <a:fillRect/>
          </a:stretch>
        </p:blipFill>
        <p:spPr>
          <a:xfrm>
            <a:off x="571472" y="2357430"/>
            <a:ext cx="3786214" cy="371477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Faux moignon vissé</a:t>
            </a:r>
            <a:br>
              <a:rPr lang="fr-FR" dirty="0" smtClean="0"/>
            </a:br>
            <a:r>
              <a:rPr lang="fr-FR" dirty="0" smtClean="0"/>
              <a:t> droit, pliable ou angulé</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p:txBody>
          <a:bodyPr/>
          <a:lstStyle/>
          <a:p>
            <a:endParaRPr lang="fr-FR" dirty="0" smtClean="0"/>
          </a:p>
          <a:p>
            <a:r>
              <a:rPr lang="fr-FR" dirty="0" smtClean="0"/>
              <a:t>Faux moignon </a:t>
            </a:r>
            <a:r>
              <a:rPr lang="fr-FR" dirty="0" err="1" smtClean="0"/>
              <a:t>coudable</a:t>
            </a:r>
            <a:r>
              <a:rPr lang="fr-FR" dirty="0" smtClean="0"/>
              <a:t> du TBR</a:t>
            </a:r>
            <a:endParaRPr lang="fr-FR" dirty="0"/>
          </a:p>
        </p:txBody>
      </p:sp>
      <p:pic>
        <p:nvPicPr>
          <p:cNvPr id="3" name="Image 2" descr="DSC03565.JPG"/>
          <p:cNvPicPr>
            <a:picLocks noGrp="1" noChangeAspect="1"/>
          </p:cNvPicPr>
          <p:nvPr isPhoto="1"/>
        </p:nvPicPr>
        <p:blipFill>
          <a:blip r:embed="rId3">
            <a:lum/>
          </a:blip>
          <a:srcRect l="23953" t="2938" r="29965" b="9916"/>
          <a:stretch>
            <a:fillRect/>
          </a:stretch>
        </p:blipFill>
        <p:spPr>
          <a:xfrm>
            <a:off x="1785918" y="2000240"/>
            <a:ext cx="1643074" cy="41434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normAutofit fontScale="77500" lnSpcReduction="20000"/>
          </a:bodyPr>
          <a:lstStyle/>
          <a:p>
            <a:endParaRPr lang="fr-FR"/>
          </a:p>
        </p:txBody>
      </p:sp>
      <p:sp>
        <p:nvSpPr>
          <p:cNvPr id="6" name="Espace réservé du contenu 5"/>
          <p:cNvSpPr>
            <a:spLocks noGrp="1"/>
          </p:cNvSpPr>
          <p:nvPr>
            <p:ph sz="half" idx="2"/>
          </p:nvPr>
        </p:nvSpPr>
        <p:spPr/>
        <p:txBody>
          <a:bodyPr>
            <a:normAutofit fontScale="77500" lnSpcReduction="20000"/>
          </a:bodyPr>
          <a:lstStyle/>
          <a:p>
            <a:r>
              <a:rPr lang="fr-FR" i="1" dirty="0" smtClean="0"/>
              <a:t>Moignon pliable du </a:t>
            </a:r>
            <a:r>
              <a:rPr lang="fr-FR" i="1" dirty="0" err="1" smtClean="0"/>
              <a:t>Diskimplant</a:t>
            </a:r>
            <a:endParaRPr lang="fr-FR" i="1" dirty="0" smtClean="0"/>
          </a:p>
          <a:p>
            <a:pPr algn="just"/>
            <a:r>
              <a:rPr lang="fr-FR" dirty="0" smtClean="0"/>
              <a:t>Les bagues en titane sont pliables.</a:t>
            </a:r>
          </a:p>
          <a:p>
            <a:pPr algn="just"/>
            <a:r>
              <a:rPr lang="fr-FR" dirty="0" smtClean="0"/>
              <a:t>La partie intra-gingivale des bagues varie en fonction de l'épaisseur de la gencive.</a:t>
            </a:r>
          </a:p>
          <a:p>
            <a:pPr algn="just"/>
            <a:r>
              <a:rPr lang="fr-FR" dirty="0" smtClean="0"/>
              <a:t>La partie prothétique reste identique de quatre millimètres de hauteur pour recevoir la préforme calcinable dont la partie coiffante a la même hauteur.</a:t>
            </a:r>
          </a:p>
          <a:p>
            <a:pPr algn="just"/>
            <a:r>
              <a:rPr lang="fr-FR" dirty="0" smtClean="0"/>
              <a:t>Pour tordre ce moignon, il existe deux clés en acier inoxydable.</a:t>
            </a:r>
          </a:p>
          <a:p>
            <a:endParaRPr lang="fr-FR" dirty="0"/>
          </a:p>
        </p:txBody>
      </p:sp>
      <p:pic>
        <p:nvPicPr>
          <p:cNvPr id="3" name="Image 2" descr="DSC03566.JPG"/>
          <p:cNvPicPr>
            <a:picLocks noGrp="1" noChangeAspect="1"/>
          </p:cNvPicPr>
          <p:nvPr isPhoto="1"/>
        </p:nvPicPr>
        <p:blipFill>
          <a:blip r:embed="rId3">
            <a:lum/>
          </a:blip>
          <a:srcRect l="10018" r="23864" b="2337"/>
          <a:stretch>
            <a:fillRect/>
          </a:stretch>
        </p:blipFill>
        <p:spPr>
          <a:xfrm>
            <a:off x="1000100" y="1571612"/>
            <a:ext cx="2357454" cy="464347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Faux moignon </a:t>
            </a:r>
            <a:r>
              <a:rPr lang="fr-FR" dirty="0" err="1" smtClean="0"/>
              <a:t>transfixé</a:t>
            </a:r>
            <a:endParaRPr lang="fr-FR" dirty="0"/>
          </a:p>
        </p:txBody>
      </p:sp>
      <p:sp>
        <p:nvSpPr>
          <p:cNvPr id="5" name="Espace réservé du contenu 4"/>
          <p:cNvSpPr>
            <a:spLocks noGrp="1"/>
          </p:cNvSpPr>
          <p:nvPr>
            <p:ph sz="half" idx="1"/>
          </p:nvPr>
        </p:nvSpPr>
        <p:spPr>
          <a:xfrm>
            <a:off x="457200" y="1920085"/>
            <a:ext cx="5043494" cy="4434840"/>
          </a:xfrm>
        </p:spPr>
        <p:txBody>
          <a:bodyPr/>
          <a:lstStyle/>
          <a:p>
            <a:endParaRPr lang="fr-FR" dirty="0"/>
          </a:p>
        </p:txBody>
      </p:sp>
      <p:sp>
        <p:nvSpPr>
          <p:cNvPr id="6" name="Espace réservé du contenu 5"/>
          <p:cNvSpPr>
            <a:spLocks noGrp="1"/>
          </p:cNvSpPr>
          <p:nvPr>
            <p:ph sz="half" idx="2"/>
          </p:nvPr>
        </p:nvSpPr>
        <p:spPr>
          <a:xfrm>
            <a:off x="5572132" y="2000240"/>
            <a:ext cx="3000396" cy="4434840"/>
          </a:xfrm>
        </p:spPr>
        <p:txBody>
          <a:bodyPr/>
          <a:lstStyle/>
          <a:p>
            <a:pPr algn="just"/>
            <a:r>
              <a:rPr lang="fr-FR" dirty="0" smtClean="0"/>
              <a:t>Faux-moignon avec plusieurs angulations</a:t>
            </a:r>
          </a:p>
          <a:p>
            <a:pPr algn="just"/>
            <a:r>
              <a:rPr lang="fr-FR" dirty="0" smtClean="0"/>
              <a:t>Ils peuvent être droits ou angulés</a:t>
            </a:r>
            <a:endParaRPr lang="fr-FR" dirty="0"/>
          </a:p>
        </p:txBody>
      </p:sp>
      <p:pic>
        <p:nvPicPr>
          <p:cNvPr id="3" name="Image 2" descr="DSC03567.JPG"/>
          <p:cNvPicPr>
            <a:picLocks noGrp="1" noChangeAspect="1"/>
          </p:cNvPicPr>
          <p:nvPr isPhoto="1"/>
        </p:nvPicPr>
        <p:blipFill>
          <a:blip r:embed="rId3">
            <a:lum/>
          </a:blip>
          <a:srcRect r="-9" b="18518"/>
          <a:stretch>
            <a:fillRect/>
          </a:stretch>
        </p:blipFill>
        <p:spPr>
          <a:xfrm>
            <a:off x="428596" y="2500306"/>
            <a:ext cx="5143536" cy="314327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a:t>
            </a:r>
            <a:br>
              <a:rPr lang="fr-FR" dirty="0" smtClean="0"/>
            </a:br>
            <a:r>
              <a:rPr lang="fr-FR" dirty="0" smtClean="0"/>
              <a:t>   </a:t>
            </a:r>
            <a:r>
              <a:rPr lang="fr-FR" sz="2000" dirty="0" smtClean="0"/>
              <a:t>Inclinaison des dents selon Georges VILLAIN</a:t>
            </a:r>
            <a:endParaRPr lang="fr-FR" sz="2000" dirty="0"/>
          </a:p>
        </p:txBody>
      </p:sp>
      <p:pic>
        <p:nvPicPr>
          <p:cNvPr id="4" name="Espace réservé du contenu 3" descr="DSC03535.JPG"/>
          <p:cNvPicPr>
            <a:picLocks noGrp="1" noChangeAspect="1"/>
          </p:cNvPicPr>
          <p:nvPr isPhoto="1">
            <p:ph idx="1"/>
          </p:nvPr>
        </p:nvPicPr>
        <p:blipFill>
          <a:blip r:embed="rId3">
            <a:lum/>
          </a:blip>
          <a:stretch>
            <a:fillRect/>
          </a:stretch>
        </p:blipFill>
        <p:spPr>
          <a:xfrm>
            <a:off x="1645708" y="1935163"/>
            <a:ext cx="5852583" cy="438943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Solutions proposée</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Au niveau de l’implant	</a:t>
            </a:r>
          </a:p>
          <a:p>
            <a:pPr lvl="1"/>
            <a:r>
              <a:rPr lang="fr-FR" dirty="0" smtClean="0"/>
              <a:t>Moignon solidaire de l’implant</a:t>
            </a:r>
          </a:p>
          <a:p>
            <a:pPr lvl="1"/>
            <a:r>
              <a:rPr lang="fr-FR" dirty="0" smtClean="0"/>
              <a:t>Faux moignon scellé</a:t>
            </a:r>
          </a:p>
          <a:p>
            <a:pPr lvl="1"/>
            <a:r>
              <a:rPr lang="fr-FR" dirty="0" smtClean="0"/>
              <a:t>Faux moignon vissé</a:t>
            </a:r>
          </a:p>
          <a:p>
            <a:pPr lvl="1"/>
            <a:r>
              <a:rPr lang="fr-FR" dirty="0" smtClean="0"/>
              <a:t>Faux moignon </a:t>
            </a:r>
            <a:r>
              <a:rPr lang="fr-FR" dirty="0" err="1" smtClean="0"/>
              <a:t>transfixé</a:t>
            </a:r>
            <a:endParaRPr lang="fr-FR" dirty="0" smtClean="0"/>
          </a:p>
          <a:p>
            <a:r>
              <a:rPr lang="fr-FR" dirty="0" smtClean="0">
                <a:solidFill>
                  <a:srgbClr xmlns:mc="http://schemas.openxmlformats.org/markup-compatibility/2006" xmlns:a14="http://schemas.microsoft.com/office/drawing/2010/main" val="FF0000" mc:Ignorable=""/>
                </a:solidFill>
              </a:rPr>
              <a:t>Au niveau de la prothèse</a:t>
            </a:r>
          </a:p>
          <a:p>
            <a:pPr lvl="1"/>
            <a:r>
              <a:rPr lang="fr-FR" dirty="0" smtClean="0"/>
              <a:t>Recours à la reconstitution coulée</a:t>
            </a:r>
          </a:p>
          <a:p>
            <a:pPr lvl="1"/>
            <a:r>
              <a:rPr lang="fr-FR" dirty="0" smtClean="0"/>
              <a:t>Dédoublement de la travée</a:t>
            </a:r>
          </a:p>
          <a:p>
            <a:pPr lvl="1"/>
            <a:r>
              <a:rPr lang="fr-FR" dirty="0" smtClean="0"/>
              <a:t>Prothèse vissé démontable</a:t>
            </a:r>
          </a:p>
          <a:p>
            <a:pPr lvl="1"/>
            <a:r>
              <a:rPr lang="fr-FR" dirty="0" err="1" smtClean="0"/>
              <a:t>Teleseal</a:t>
            </a:r>
            <a:endParaRPr lang="fr-FR" dirty="0" smtClean="0"/>
          </a:p>
          <a:p>
            <a:pPr lvl="1"/>
            <a:r>
              <a:rPr lang="fr-FR" dirty="0" err="1" smtClean="0"/>
              <a:t>Ponticseal</a:t>
            </a:r>
            <a:endParaRPr lang="fr-FR" dirty="0" smtClean="0"/>
          </a:p>
          <a:p>
            <a:pPr lvl="1"/>
            <a:r>
              <a:rPr lang="fr-FR" dirty="0" smtClean="0"/>
              <a:t>Attachement rigide</a:t>
            </a:r>
          </a:p>
          <a:p>
            <a:pPr lvl="1"/>
            <a:r>
              <a:rPr lang="fr-FR" dirty="0" smtClean="0"/>
              <a:t>Couronne conique</a:t>
            </a:r>
          </a:p>
          <a:p>
            <a:pPr lvl="1"/>
            <a:r>
              <a:rPr lang="fr-FR" dirty="0" smtClean="0"/>
              <a:t>Méthode SANDHAUS</a:t>
            </a:r>
          </a:p>
          <a:p>
            <a:endParaRPr lang="fr-F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sz="3100" dirty="0" smtClean="0"/>
              <a:t>Recours à la reconstitution coulée</a:t>
            </a:r>
            <a:r>
              <a:rPr lang="fr-FR" dirty="0" smtClean="0"/>
              <a:t/>
            </a:r>
            <a:br>
              <a:rPr lang="fr-FR" dirty="0" smtClean="0"/>
            </a:br>
            <a:endParaRPr lang="fr-FR" dirty="0"/>
          </a:p>
        </p:txBody>
      </p:sp>
      <p:sp>
        <p:nvSpPr>
          <p:cNvPr id="6" name="Espace réservé du contenu 5"/>
          <p:cNvSpPr>
            <a:spLocks noGrp="1"/>
          </p:cNvSpPr>
          <p:nvPr>
            <p:ph idx="1"/>
          </p:nvPr>
        </p:nvSpPr>
        <p:spPr/>
        <p:txBody>
          <a:bodyPr/>
          <a:lstStyle/>
          <a:p>
            <a:endParaRPr lang="fr-FR" dirty="0" smtClean="0"/>
          </a:p>
          <a:p>
            <a:endParaRPr lang="fr-FR" dirty="0" smtClean="0"/>
          </a:p>
        </p:txBody>
      </p:sp>
      <p:pic>
        <p:nvPicPr>
          <p:cNvPr id="3" name="Image 2" descr="DSC03568.JPG"/>
          <p:cNvPicPr>
            <a:picLocks noGrp="1" noChangeAspect="1"/>
          </p:cNvPicPr>
          <p:nvPr isPhoto="1"/>
        </p:nvPicPr>
        <p:blipFill>
          <a:blip r:embed="rId3">
            <a:lum/>
          </a:blip>
          <a:srcRect r="2501" b="15007"/>
          <a:stretch>
            <a:fillRect/>
          </a:stretch>
        </p:blipFill>
        <p:spPr>
          <a:xfrm>
            <a:off x="1357290" y="2214554"/>
            <a:ext cx="5572132" cy="364333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Système </a:t>
            </a:r>
            <a:r>
              <a:rPr lang="fr-FR" dirty="0" err="1" smtClean="0"/>
              <a:t>Pit</a:t>
            </a:r>
            <a:r>
              <a:rPr lang="fr-FR" dirty="0" smtClean="0"/>
              <a:t> and pin</a:t>
            </a:r>
            <a:endParaRPr lang="fr-FR" dirty="0"/>
          </a:p>
        </p:txBody>
      </p:sp>
      <p:sp>
        <p:nvSpPr>
          <p:cNvPr id="5" name="Espace réservé du contenu 4"/>
          <p:cNvSpPr>
            <a:spLocks noGrp="1"/>
          </p:cNvSpPr>
          <p:nvPr>
            <p:ph sz="half" idx="1"/>
          </p:nvPr>
        </p:nvSpPr>
        <p:spPr>
          <a:xfrm>
            <a:off x="457200" y="1920085"/>
            <a:ext cx="6043626" cy="4434840"/>
          </a:xfrm>
        </p:spPr>
        <p:txBody>
          <a:bodyPr>
            <a:normAutofit fontScale="77500" lnSpcReduction="20000"/>
          </a:bodyPr>
          <a:lstStyle/>
          <a:p>
            <a:endParaRPr lang="fr-FR" dirty="0"/>
          </a:p>
        </p:txBody>
      </p:sp>
      <p:sp>
        <p:nvSpPr>
          <p:cNvPr id="6" name="Espace réservé du contenu 5"/>
          <p:cNvSpPr>
            <a:spLocks noGrp="1"/>
          </p:cNvSpPr>
          <p:nvPr>
            <p:ph sz="half" idx="2"/>
          </p:nvPr>
        </p:nvSpPr>
        <p:spPr>
          <a:xfrm>
            <a:off x="6357950" y="1920085"/>
            <a:ext cx="2328850" cy="4434840"/>
          </a:xfrm>
        </p:spPr>
        <p:txBody>
          <a:bodyPr>
            <a:normAutofit fontScale="77500" lnSpcReduction="20000"/>
          </a:bodyPr>
          <a:lstStyle/>
          <a:p>
            <a:r>
              <a:rPr lang="fr-FR" kern="50" dirty="0" smtClean="0">
                <a:latin typeface="Thorndale"/>
                <a:ea typeface="Andale Sans UI"/>
                <a:cs typeface="Times New Roman"/>
              </a:rPr>
              <a:t>Nous connaissons les techniques du bridge à vis de HOUSSET, du Bridge à clavette de RIVAULT, de la console de DEVIN et du bridge à tenon horizontal ou système "</a:t>
            </a:r>
            <a:r>
              <a:rPr lang="fr-FR" kern="50" dirty="0" err="1" smtClean="0">
                <a:latin typeface="Thorndale"/>
                <a:ea typeface="Andale Sans UI"/>
                <a:cs typeface="Times New Roman"/>
              </a:rPr>
              <a:t>pit</a:t>
            </a:r>
            <a:r>
              <a:rPr lang="fr-FR" kern="50" dirty="0" smtClean="0">
                <a:latin typeface="Thorndale"/>
                <a:ea typeface="Andale Sans UI"/>
                <a:cs typeface="Times New Roman"/>
              </a:rPr>
              <a:t> and pin", l'intermédiaire de bridge à clavette.</a:t>
            </a:r>
          </a:p>
          <a:p>
            <a:endParaRPr lang="fr-FR" dirty="0" smtClean="0"/>
          </a:p>
          <a:p>
            <a:endParaRPr lang="fr-FR" dirty="0" smtClean="0"/>
          </a:p>
          <a:p>
            <a:endParaRPr lang="fr-FR" dirty="0" smtClean="0"/>
          </a:p>
          <a:p>
            <a:endParaRPr lang="fr-FR" dirty="0" smtClean="0"/>
          </a:p>
        </p:txBody>
      </p:sp>
      <p:pic>
        <p:nvPicPr>
          <p:cNvPr id="3" name="Image 2" descr="DSC03569.JPG"/>
          <p:cNvPicPr>
            <a:picLocks noGrp="1" noChangeAspect="1"/>
          </p:cNvPicPr>
          <p:nvPr isPhoto="1"/>
        </p:nvPicPr>
        <p:blipFill>
          <a:blip r:embed="rId3">
            <a:lum/>
          </a:blip>
          <a:srcRect t="7513" r="826" b="9849"/>
          <a:stretch>
            <a:fillRect/>
          </a:stretch>
        </p:blipFill>
        <p:spPr>
          <a:xfrm>
            <a:off x="500034" y="2285992"/>
            <a:ext cx="6000792" cy="40719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Prothèse vissée démontable</a:t>
            </a:r>
            <a:endParaRPr lang="fr-FR" dirty="0"/>
          </a:p>
        </p:txBody>
      </p:sp>
      <p:sp>
        <p:nvSpPr>
          <p:cNvPr id="6" name="Espace réservé du contenu 5"/>
          <p:cNvSpPr>
            <a:spLocks noGrp="1"/>
          </p:cNvSpPr>
          <p:nvPr>
            <p:ph idx="1"/>
          </p:nvPr>
        </p:nvSpPr>
        <p:spPr/>
        <p:txBody>
          <a:bodyPr/>
          <a:lstStyle/>
          <a:p>
            <a:pPr>
              <a:spcAft>
                <a:spcPts val="0"/>
              </a:spcAft>
            </a:pPr>
            <a:r>
              <a:rPr lang="fr-FR" kern="50" dirty="0" smtClean="0">
                <a:latin typeface="Thorndale"/>
                <a:ea typeface="Andale Sans UI"/>
                <a:cs typeface="Times New Roman"/>
              </a:rPr>
              <a:t>Ce sont des systèmes prothétiques constitués par plusieurs éléments reliés entre eux par des vis.</a:t>
            </a:r>
          </a:p>
          <a:p>
            <a:r>
              <a:rPr lang="fr-FR" kern="50" dirty="0" smtClean="0">
                <a:latin typeface="Thorndale"/>
                <a:ea typeface="Andale Sans UI"/>
                <a:cs typeface="Times New Roman"/>
              </a:rPr>
              <a:t>La supra-structure s'adapte sur le moignon implantaire. Elle est solidaire de la travée, et doit être reliée par des vis à l'infrastructure des implants voisins</a:t>
            </a:r>
            <a:endParaRPr lang="fr-F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Système HRUSKA</a:t>
            </a:r>
            <a:endParaRPr lang="fr-FR" dirty="0"/>
          </a:p>
        </p:txBody>
      </p:sp>
      <p:sp>
        <p:nvSpPr>
          <p:cNvPr id="5" name="Espace réservé du contenu 4"/>
          <p:cNvSpPr>
            <a:spLocks noGrp="1"/>
          </p:cNvSpPr>
          <p:nvPr>
            <p:ph sz="half" idx="1"/>
          </p:nvPr>
        </p:nvSpPr>
        <p:spPr>
          <a:xfrm>
            <a:off x="457200" y="1920085"/>
            <a:ext cx="5972188" cy="4434840"/>
          </a:xfrm>
        </p:spPr>
        <p:txBody>
          <a:bodyPr>
            <a:normAutofit/>
          </a:bodyPr>
          <a:lstStyle/>
          <a:p>
            <a:endParaRPr lang="fr-FR" dirty="0"/>
          </a:p>
        </p:txBody>
      </p:sp>
      <p:sp>
        <p:nvSpPr>
          <p:cNvPr id="6" name="Espace réservé du contenu 5"/>
          <p:cNvSpPr>
            <a:spLocks noGrp="1"/>
          </p:cNvSpPr>
          <p:nvPr>
            <p:ph sz="half" idx="2"/>
          </p:nvPr>
        </p:nvSpPr>
        <p:spPr>
          <a:xfrm>
            <a:off x="6500826" y="1920085"/>
            <a:ext cx="2185974" cy="4434840"/>
          </a:xfrm>
        </p:spPr>
        <p:txBody>
          <a:bodyPr>
            <a:normAutofit/>
          </a:bodyPr>
          <a:lstStyle/>
          <a:p>
            <a:r>
              <a:rPr lang="fr-FR" kern="50" dirty="0" smtClean="0">
                <a:latin typeface="Thorndale"/>
                <a:ea typeface="Andale Sans UI"/>
                <a:cs typeface="Times New Roman"/>
              </a:rPr>
              <a:t>une vis solidarise le faux moignon en </a:t>
            </a:r>
            <a:r>
              <a:rPr lang="fr-FR" kern="50" dirty="0" err="1" smtClean="0">
                <a:latin typeface="Thorndale"/>
                <a:ea typeface="Andale Sans UI"/>
                <a:cs typeface="Times New Roman"/>
              </a:rPr>
              <a:t>élitor</a:t>
            </a:r>
            <a:r>
              <a:rPr lang="fr-FR" kern="50" dirty="0" smtClean="0">
                <a:latin typeface="Thorndale"/>
                <a:ea typeface="Andale Sans UI"/>
                <a:cs typeface="Times New Roman"/>
              </a:rPr>
              <a:t> avec la prothèse et relie supra-structure et infrastructure.</a:t>
            </a:r>
            <a:endParaRPr lang="fr-FR" dirty="0"/>
          </a:p>
        </p:txBody>
      </p:sp>
      <p:pic>
        <p:nvPicPr>
          <p:cNvPr id="3" name="Image 2" descr="DSC03570.JPG"/>
          <p:cNvPicPr>
            <a:picLocks noGrp="1" noChangeAspect="1"/>
          </p:cNvPicPr>
          <p:nvPr isPhoto="1"/>
        </p:nvPicPr>
        <p:blipFill>
          <a:blip r:embed="rId3">
            <a:lum/>
          </a:blip>
          <a:stretch>
            <a:fillRect/>
          </a:stretch>
        </p:blipFill>
        <p:spPr>
          <a:xfrm>
            <a:off x="285720" y="1857364"/>
            <a:ext cx="5643602" cy="435771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Système à vis</a:t>
            </a:r>
            <a:endParaRPr lang="fr-FR" dirty="0"/>
          </a:p>
        </p:txBody>
      </p:sp>
      <p:sp>
        <p:nvSpPr>
          <p:cNvPr id="5" name="Espace réservé du contenu 4"/>
          <p:cNvSpPr>
            <a:spLocks noGrp="1"/>
          </p:cNvSpPr>
          <p:nvPr>
            <p:ph sz="half" idx="1"/>
          </p:nvPr>
        </p:nvSpPr>
        <p:spPr>
          <a:xfrm>
            <a:off x="457200" y="1920085"/>
            <a:ext cx="5972188" cy="4434840"/>
          </a:xfrm>
        </p:spPr>
        <p:txBody>
          <a:bodyPr>
            <a:normAutofit/>
          </a:bodyPr>
          <a:lstStyle/>
          <a:p>
            <a:endParaRPr lang="fr-FR" dirty="0"/>
          </a:p>
        </p:txBody>
      </p:sp>
      <p:sp>
        <p:nvSpPr>
          <p:cNvPr id="6" name="Espace réservé du contenu 5"/>
          <p:cNvSpPr>
            <a:spLocks noGrp="1"/>
          </p:cNvSpPr>
          <p:nvPr>
            <p:ph sz="half" idx="2"/>
          </p:nvPr>
        </p:nvSpPr>
        <p:spPr>
          <a:xfrm>
            <a:off x="6215074" y="1920085"/>
            <a:ext cx="2471726" cy="4434840"/>
          </a:xfrm>
        </p:spPr>
        <p:txBody>
          <a:bodyPr>
            <a:normAutofit/>
          </a:bodyPr>
          <a:lstStyle/>
          <a:p>
            <a:r>
              <a:rPr lang="fr-FR" kern="50" dirty="0" smtClean="0">
                <a:latin typeface="Thorndale"/>
                <a:ea typeface="Andale Sans UI"/>
                <a:cs typeface="Times New Roman"/>
              </a:rPr>
              <a:t>Les vis ou les ancrages sont très utiles dans le cas où le parallélisme entre les divers piliers est impossible à réaliser.</a:t>
            </a:r>
          </a:p>
          <a:p>
            <a:endParaRPr lang="fr-FR" dirty="0"/>
          </a:p>
        </p:txBody>
      </p:sp>
      <p:pic>
        <p:nvPicPr>
          <p:cNvPr id="3" name="Image 2" descr="DSC03571.JPG"/>
          <p:cNvPicPr>
            <a:picLocks noGrp="1" noChangeAspect="1"/>
          </p:cNvPicPr>
          <p:nvPr isPhoto="1"/>
        </p:nvPicPr>
        <p:blipFill>
          <a:blip r:embed="rId3">
            <a:lum/>
          </a:blip>
          <a:stretch>
            <a:fillRect/>
          </a:stretch>
        </p:blipFill>
        <p:spPr>
          <a:xfrm>
            <a:off x="642911" y="1928802"/>
            <a:ext cx="5357850" cy="442915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Ancrage à vis</a:t>
            </a:r>
            <a:endParaRPr lang="fr-FR" dirty="0"/>
          </a:p>
        </p:txBody>
      </p:sp>
      <p:sp>
        <p:nvSpPr>
          <p:cNvPr id="5" name="Espace réservé du contenu 4"/>
          <p:cNvSpPr>
            <a:spLocks noGrp="1"/>
          </p:cNvSpPr>
          <p:nvPr>
            <p:ph sz="half" idx="1"/>
          </p:nvPr>
        </p:nvSpPr>
        <p:spPr>
          <a:xfrm>
            <a:off x="457200" y="1920085"/>
            <a:ext cx="6257940" cy="4434840"/>
          </a:xfrm>
        </p:spPr>
        <p:txBody>
          <a:bodyPr/>
          <a:lstStyle/>
          <a:p>
            <a:endParaRPr lang="fr-FR" dirty="0"/>
          </a:p>
        </p:txBody>
      </p:sp>
      <p:sp>
        <p:nvSpPr>
          <p:cNvPr id="6" name="Espace réservé du contenu 5"/>
          <p:cNvSpPr>
            <a:spLocks noGrp="1"/>
          </p:cNvSpPr>
          <p:nvPr>
            <p:ph sz="half" idx="2"/>
          </p:nvPr>
        </p:nvSpPr>
        <p:spPr>
          <a:xfrm>
            <a:off x="6858016" y="1920085"/>
            <a:ext cx="1828784" cy="4434840"/>
          </a:xfrm>
        </p:spPr>
        <p:txBody>
          <a:bodyPr/>
          <a:lstStyle/>
          <a:p>
            <a:r>
              <a:rPr lang="fr-FR" kern="50" dirty="0" smtClean="0">
                <a:latin typeface="Thorndale"/>
                <a:ea typeface="Andale Sans UI"/>
                <a:cs typeface="Times New Roman"/>
              </a:rPr>
              <a:t>Permet  de conserver la vitalité pulpaire.</a:t>
            </a:r>
          </a:p>
          <a:p>
            <a:endParaRPr lang="fr-FR" dirty="0"/>
          </a:p>
        </p:txBody>
      </p:sp>
      <p:pic>
        <p:nvPicPr>
          <p:cNvPr id="3" name="Image 2" descr="DSC03572.JPG"/>
          <p:cNvPicPr>
            <a:picLocks noGrp="1" noChangeAspect="1"/>
          </p:cNvPicPr>
          <p:nvPr isPhoto="1"/>
        </p:nvPicPr>
        <p:blipFill>
          <a:blip r:embed="rId3">
            <a:lum/>
          </a:blip>
          <a:stretch>
            <a:fillRect/>
          </a:stretch>
        </p:blipFill>
        <p:spPr>
          <a:xfrm>
            <a:off x="500034" y="1928802"/>
            <a:ext cx="6215106" cy="442915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TELESEAL de JELENKO</a:t>
            </a:r>
            <a:endParaRPr lang="fr-FR" dirty="0"/>
          </a:p>
        </p:txBody>
      </p:sp>
      <p:sp>
        <p:nvSpPr>
          <p:cNvPr id="5" name="Espace réservé du contenu 4"/>
          <p:cNvSpPr>
            <a:spLocks noGrp="1"/>
          </p:cNvSpPr>
          <p:nvPr>
            <p:ph sz="half" idx="1"/>
          </p:nvPr>
        </p:nvSpPr>
        <p:spPr>
          <a:xfrm>
            <a:off x="457200" y="1920085"/>
            <a:ext cx="5257808" cy="4434840"/>
          </a:xfrm>
        </p:spPr>
        <p:txBody>
          <a:bodyPr>
            <a:normAutofit lnSpcReduction="10000"/>
          </a:bodyPr>
          <a:lstStyle/>
          <a:p>
            <a:endParaRPr lang="fr-FR" dirty="0"/>
          </a:p>
        </p:txBody>
      </p:sp>
      <p:sp>
        <p:nvSpPr>
          <p:cNvPr id="6" name="Espace réservé du contenu 5"/>
          <p:cNvSpPr>
            <a:spLocks noGrp="1"/>
          </p:cNvSpPr>
          <p:nvPr>
            <p:ph sz="half" idx="2"/>
          </p:nvPr>
        </p:nvSpPr>
        <p:spPr>
          <a:xfrm>
            <a:off x="5929322" y="1920085"/>
            <a:ext cx="2757478" cy="4434840"/>
          </a:xfrm>
        </p:spPr>
        <p:txBody>
          <a:bodyPr>
            <a:normAutofit lnSpcReduction="10000"/>
          </a:bodyPr>
          <a:lstStyle/>
          <a:p>
            <a:r>
              <a:rPr lang="fr-FR" kern="50" dirty="0" smtClean="0">
                <a:latin typeface="Thorndale"/>
                <a:ea typeface="Andale Sans UI"/>
                <a:cs typeface="Times New Roman"/>
              </a:rPr>
              <a:t>une structure télescopique est réalisée sur des coiffes à épaulement externe ou </a:t>
            </a:r>
            <a:r>
              <a:rPr lang="fr-FR" kern="50" dirty="0" err="1" smtClean="0">
                <a:latin typeface="Thorndale"/>
                <a:ea typeface="Andale Sans UI"/>
                <a:cs typeface="Times New Roman"/>
              </a:rPr>
              <a:t>Thimble</a:t>
            </a:r>
            <a:r>
              <a:rPr lang="fr-FR" kern="50" dirty="0" smtClean="0">
                <a:latin typeface="Thorndale"/>
                <a:ea typeface="Andale Sans UI"/>
                <a:cs typeface="Times New Roman"/>
              </a:rPr>
              <a:t> crown munies d'un orifice percé pour une extension latérale</a:t>
            </a:r>
            <a:endParaRPr lang="fr-FR" dirty="0"/>
          </a:p>
        </p:txBody>
      </p:sp>
      <p:pic>
        <p:nvPicPr>
          <p:cNvPr id="3" name="Image 2" descr="DSC03573.JPG"/>
          <p:cNvPicPr>
            <a:picLocks noGrp="1" noChangeAspect="1"/>
          </p:cNvPicPr>
          <p:nvPr isPhoto="1"/>
        </p:nvPicPr>
        <p:blipFill>
          <a:blip r:embed="rId3">
            <a:lum/>
          </a:blip>
          <a:srcRect l="10756" t="1793" r="3196" b="1412"/>
          <a:stretch>
            <a:fillRect/>
          </a:stretch>
        </p:blipFill>
        <p:spPr>
          <a:xfrm>
            <a:off x="500034" y="2071678"/>
            <a:ext cx="5111786" cy="40719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TELESEAL selon DUPONT</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a:xfrm>
            <a:off x="6643702" y="1920085"/>
            <a:ext cx="2043098" cy="4434840"/>
          </a:xfrm>
        </p:spPr>
        <p:txBody>
          <a:bodyPr/>
          <a:lstStyle/>
          <a:p>
            <a:endParaRPr lang="fr-FR" dirty="0"/>
          </a:p>
        </p:txBody>
      </p:sp>
      <p:pic>
        <p:nvPicPr>
          <p:cNvPr id="3" name="Image 2" descr="DSC03574.JPG"/>
          <p:cNvPicPr>
            <a:picLocks noGrp="1" noChangeAspect="1"/>
          </p:cNvPicPr>
          <p:nvPr isPhoto="1"/>
        </p:nvPicPr>
        <p:blipFill>
          <a:blip r:embed="rId3">
            <a:lum/>
          </a:blip>
          <a:srcRect l="19159" r="16603" b="15859"/>
          <a:stretch>
            <a:fillRect/>
          </a:stretch>
        </p:blipFill>
        <p:spPr>
          <a:xfrm>
            <a:off x="428596" y="2071678"/>
            <a:ext cx="4071966" cy="400052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PONTIC SEAL</a:t>
            </a:r>
            <a:endParaRPr lang="fr-FR" dirty="0"/>
          </a:p>
        </p:txBody>
      </p:sp>
      <p:sp>
        <p:nvSpPr>
          <p:cNvPr id="5" name="Espace réservé du contenu 4"/>
          <p:cNvSpPr>
            <a:spLocks noGrp="1"/>
          </p:cNvSpPr>
          <p:nvPr>
            <p:ph sz="half" idx="1"/>
          </p:nvPr>
        </p:nvSpPr>
        <p:spPr/>
        <p:txBody>
          <a:bodyPr/>
          <a:lstStyle/>
          <a:p>
            <a:endParaRPr lang="fr-FR"/>
          </a:p>
        </p:txBody>
      </p:sp>
      <p:sp>
        <p:nvSpPr>
          <p:cNvPr id="6" name="Espace réservé du contenu 5"/>
          <p:cNvSpPr>
            <a:spLocks noGrp="1"/>
          </p:cNvSpPr>
          <p:nvPr>
            <p:ph sz="half" idx="2"/>
          </p:nvPr>
        </p:nvSpPr>
        <p:spPr>
          <a:xfrm>
            <a:off x="6572264" y="1920085"/>
            <a:ext cx="2114536" cy="4434840"/>
          </a:xfrm>
        </p:spPr>
        <p:txBody>
          <a:bodyPr/>
          <a:lstStyle/>
          <a:p>
            <a:r>
              <a:rPr lang="fr-FR" kern="50" dirty="0" smtClean="0">
                <a:latin typeface="Thorndale"/>
                <a:ea typeface="Andale Sans UI"/>
                <a:cs typeface="Times New Roman"/>
              </a:rPr>
              <a:t>seul, le pontique est démontable</a:t>
            </a:r>
            <a:endParaRPr lang="fr-FR" dirty="0"/>
          </a:p>
        </p:txBody>
      </p:sp>
      <p:pic>
        <p:nvPicPr>
          <p:cNvPr id="3" name="Image 2" descr="DSC03575.JPG"/>
          <p:cNvPicPr>
            <a:picLocks noGrp="1" noChangeAspect="1"/>
          </p:cNvPicPr>
          <p:nvPr isPhoto="1"/>
        </p:nvPicPr>
        <p:blipFill>
          <a:blip r:embed="rId3">
            <a:lum/>
          </a:blip>
          <a:stretch>
            <a:fillRect/>
          </a:stretch>
        </p:blipFill>
        <p:spPr>
          <a:xfrm>
            <a:off x="357158" y="2143116"/>
            <a:ext cx="5767431" cy="432593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xmlns:mc="http://schemas.openxmlformats.org/markup-compatibility/2006" xmlns:a14="http://schemas.microsoft.com/office/drawing/2010/main" val="04617B" mc:Ignorable=""/>
      </a:dk2>
      <a:lt2>
        <a:srgbClr xmlns:mc="http://schemas.openxmlformats.org/markup-compatibility/2006" xmlns:a14="http://schemas.microsoft.com/office/drawing/2010/main" val="DBF5F9" mc:Ignorable=""/>
      </a:lt2>
      <a:accent1>
        <a:srgbClr xmlns:mc="http://schemas.openxmlformats.org/markup-compatibility/2006" xmlns:a14="http://schemas.microsoft.com/office/drawing/2010/main" val="0F6FC6" mc:Ignorable=""/>
      </a:accent1>
      <a:accent2>
        <a:srgbClr xmlns:mc="http://schemas.openxmlformats.org/markup-compatibility/2006" xmlns:a14="http://schemas.microsoft.com/office/drawing/2010/main" val="009DD9" mc:Ignorable=""/>
      </a:accent2>
      <a:accent3>
        <a:srgbClr xmlns:mc="http://schemas.openxmlformats.org/markup-compatibility/2006" xmlns:a14="http://schemas.microsoft.com/office/drawing/2010/main" val="0BD0D9" mc:Ignorable=""/>
      </a:accent3>
      <a:accent4>
        <a:srgbClr xmlns:mc="http://schemas.openxmlformats.org/markup-compatibility/2006" xmlns:a14="http://schemas.microsoft.com/office/drawing/2010/main" val="10CF9B" mc:Ignorable=""/>
      </a:accent4>
      <a:accent5>
        <a:srgbClr xmlns:mc="http://schemas.openxmlformats.org/markup-compatibility/2006" xmlns:a14="http://schemas.microsoft.com/office/drawing/2010/main" val="7CCA62" mc:Ignorable=""/>
      </a:accent5>
      <a:accent6>
        <a:srgbClr xmlns:mc="http://schemas.openxmlformats.org/markup-compatibility/2006" xmlns:a14="http://schemas.microsoft.com/office/drawing/2010/main" val="A5C249" mc:Ignorable=""/>
      </a:accent6>
      <a:hlink>
        <a:srgbClr xmlns:mc="http://schemas.openxmlformats.org/markup-compatibility/2006" xmlns:a14="http://schemas.microsoft.com/office/drawing/2010/main" val="E2D700" mc:Ignorable=""/>
      </a:hlink>
      <a:folHlink>
        <a:srgbClr xmlns:mc="http://schemas.openxmlformats.org/markup-compatibility/2006" xmlns:a14="http://schemas.microsoft.com/office/drawing/2010/main" val="85DFD0" mc:Ignorabl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2599</TotalTime>
  <Words>5981</Words>
  <Application>Microsoft Office PowerPoint</Application>
  <PresentationFormat>Affichage à l'écran (4:3)</PresentationFormat>
  <Paragraphs>1085</Paragraphs>
  <Slides>217</Slides>
  <Notes>217</Notes>
  <HiddenSlides>0</HiddenSlides>
  <MMClips>0</MMClips>
  <ScaleCrop>false</ScaleCrop>
  <HeadingPairs>
    <vt:vector size="4" baseType="variant">
      <vt:variant>
        <vt:lpstr>Thème</vt:lpstr>
      </vt:variant>
      <vt:variant>
        <vt:i4>1</vt:i4>
      </vt:variant>
      <vt:variant>
        <vt:lpstr>Titres des diapositives</vt:lpstr>
      </vt:variant>
      <vt:variant>
        <vt:i4>217</vt:i4>
      </vt:variant>
    </vt:vector>
  </HeadingPairs>
  <TitlesOfParts>
    <vt:vector size="218" baseType="lpstr">
      <vt:lpstr>Débit</vt:lpstr>
      <vt:lpstr>Prothèse implantaire</vt:lpstr>
      <vt:lpstr>Présentation PowerPoint</vt:lpstr>
      <vt:lpstr>Introduction</vt:lpstr>
      <vt:lpstr>Présentation PowerPoint</vt:lpstr>
      <vt:lpstr>Présentation PowerPoint</vt:lpstr>
      <vt:lpstr>Présentation PowerPoint</vt:lpstr>
      <vt:lpstr>Présentation PowerPoint</vt:lpstr>
      <vt:lpstr>Présentation PowerPoint</vt:lpstr>
      <vt:lpstr>.    Inclinaison des dents selon Georges VILLAIN</vt:lpstr>
      <vt:lpstr> </vt:lpstr>
      <vt:lpstr>Insertion selon la bissectrice</vt:lpstr>
      <vt:lpstr>Quinze degrés de différence coté palatin</vt:lpstr>
      <vt:lpstr>Quinze degré coté vestibulaire</vt:lpstr>
      <vt:lpstr>Présentation PowerPoint</vt:lpstr>
      <vt:lpstr>Présentation PowerPoint</vt:lpstr>
      <vt:lpstr>Au niveau postérieur</vt:lpstr>
      <vt:lpstr>Emergence sur la crête</vt:lpstr>
      <vt:lpstr>Emergence palatine</vt:lpstr>
      <vt:lpstr>Présentation PowerPoint</vt:lpstr>
      <vt:lpstr>Plan</vt:lpstr>
      <vt:lpstr>1    Les empreintes</vt:lpstr>
      <vt:lpstr>Les empreintes</vt:lpstr>
      <vt:lpstr>1.1 Généralités</vt:lpstr>
      <vt:lpstr>Présentation PowerPoint</vt:lpstr>
      <vt:lpstr>Présentation PowerPoint</vt:lpstr>
      <vt:lpstr>But des empreintes</vt:lpstr>
      <vt:lpstr>Matériaux à empreintes</vt:lpstr>
      <vt:lpstr>Les matériaux</vt:lpstr>
      <vt:lpstr>Les matériaux</vt:lpstr>
      <vt:lpstr>Les matériaux </vt:lpstr>
      <vt:lpstr> But</vt:lpstr>
      <vt:lpstr>Présentation PowerPoint</vt:lpstr>
      <vt:lpstr>Classification des méthodes de prise d’empreintes</vt:lpstr>
      <vt:lpstr>Têtes d’implants</vt:lpstr>
      <vt:lpstr>Empreinte globale sans transfert</vt:lpstr>
      <vt:lpstr>Empreintes de situation</vt:lpstr>
      <vt:lpstr>implants enfouis</vt:lpstr>
      <vt:lpstr>Réouverture de la gencive</vt:lpstr>
      <vt:lpstr>Présentation PowerPoint</vt:lpstr>
      <vt:lpstr>Dépose de la vis de couverture</vt:lpstr>
      <vt:lpstr>Dépose de la vis de couverture</vt:lpstr>
      <vt:lpstr>Choix de la vis de cicatrisation</vt:lpstr>
      <vt:lpstr>Pilier de cicatrisation</vt:lpstr>
      <vt:lpstr>Empreinte de situation</vt:lpstr>
      <vt:lpstr>Empreinte de situation Tête d’implant en place</vt:lpstr>
      <vt:lpstr>Présentation PowerPoint</vt:lpstr>
      <vt:lpstr>exemple</vt:lpstr>
      <vt:lpstr>Présentation PowerPoint</vt:lpstr>
      <vt:lpstr>Présentation PowerPoint</vt:lpstr>
      <vt:lpstr>Présentation PowerPoint</vt:lpstr>
      <vt:lpstr>Présentation PowerPoint</vt:lpstr>
      <vt:lpstr>Présentation PowerPoint</vt:lpstr>
      <vt:lpstr>Empreintes de situation pour implants vissés</vt:lpstr>
      <vt:lpstr>Présentation PowerPoint</vt:lpstr>
      <vt:lpstr>Transfert transvissé</vt:lpstr>
      <vt:lpstr>Présentation PowerPoint</vt:lpstr>
      <vt:lpstr>Présentation PowerPoint</vt:lpstr>
      <vt:lpstr>Transfert  Pick-up</vt:lpstr>
      <vt:lpstr>Présentation PowerPoint</vt:lpstr>
      <vt:lpstr>Présentation PowerPoint</vt:lpstr>
      <vt:lpstr>Présentation PowerPoint</vt:lpstr>
      <vt:lpstr>Il est important de connaître les deux techniques </vt:lpstr>
      <vt:lpstr>Présentation PowerPoint</vt:lpstr>
      <vt:lpstr>Présentation PowerPoint</vt:lpstr>
      <vt:lpstr>Présentation PowerPoint</vt:lpstr>
      <vt:lpstr>2 Le parallélisme</vt:lpstr>
      <vt:lpstr>Le parallélisme</vt:lpstr>
      <vt:lpstr>2.1 Généralités</vt:lpstr>
      <vt:lpstr>Présentation PowerPoint</vt:lpstr>
      <vt:lpstr>Présentation PowerPoint</vt:lpstr>
      <vt:lpstr>Plan frontal</vt:lpstr>
      <vt:lpstr>Présentation PowerPoint</vt:lpstr>
      <vt:lpstr>Plan sagittal</vt:lpstr>
      <vt:lpstr>2.2 Principes de parallélisme</vt:lpstr>
      <vt:lpstr>2.3 Choix de l’axe d’insertion</vt:lpstr>
      <vt:lpstr>Présentation PowerPoint</vt:lpstr>
      <vt:lpstr>2.4 Solutions proposées</vt:lpstr>
      <vt:lpstr>Moignon solidaire de l’implant</vt:lpstr>
      <vt:lpstr>Courbure de l’implant</vt:lpstr>
      <vt:lpstr>Présentation PowerPoint</vt:lpstr>
      <vt:lpstr>Présentation PowerPoint</vt:lpstr>
      <vt:lpstr>Meuler l’implant</vt:lpstr>
      <vt:lpstr>Présentation PowerPoint</vt:lpstr>
      <vt:lpstr>Système de Mangano et Venini</vt:lpstr>
      <vt:lpstr>Présentation PowerPoint</vt:lpstr>
      <vt:lpstr>Faux moignon scellé</vt:lpstr>
      <vt:lpstr>Faux moignon vissé  droit, pliable ou angulé</vt:lpstr>
      <vt:lpstr>Présentation PowerPoint</vt:lpstr>
      <vt:lpstr>Faux moignon transfixé</vt:lpstr>
      <vt:lpstr>Solutions proposée</vt:lpstr>
      <vt:lpstr>Recours à la reconstitution coulée </vt:lpstr>
      <vt:lpstr>Système Pit and pin</vt:lpstr>
      <vt:lpstr>Prothèse vissée démontable</vt:lpstr>
      <vt:lpstr>Système HRUSKA</vt:lpstr>
      <vt:lpstr>Système à vis</vt:lpstr>
      <vt:lpstr>Ancrage à vis</vt:lpstr>
      <vt:lpstr>TELESEAL de JELENKO</vt:lpstr>
      <vt:lpstr>TELESEAL selon DUPONT</vt:lpstr>
      <vt:lpstr>PONTIC SEAL</vt:lpstr>
      <vt:lpstr>Ancrage de STEIGER</vt:lpstr>
      <vt:lpstr>Système de SANDHAUS</vt:lpstr>
      <vt:lpstr>Présentation PowerPoint</vt:lpstr>
      <vt:lpstr>Présentation PowerPoint</vt:lpstr>
      <vt:lpstr>Présentation PowerPoint</vt:lpstr>
      <vt:lpstr>Adaptation des principes de parallélisme aux implants</vt:lpstr>
      <vt:lpstr>Dans le cas de prothèse prenant appui sur des implants et des dents naturelles</vt:lpstr>
      <vt:lpstr>3  L’occlusion</vt:lpstr>
      <vt:lpstr>Présentation PowerPoint</vt:lpstr>
      <vt:lpstr>3.1.1.1Glossaire</vt:lpstr>
      <vt:lpstr>3.1.2 Mouvements</vt:lpstr>
      <vt:lpstr>Présentation PowerPoint</vt:lpstr>
      <vt:lpstr> Propulsion</vt:lpstr>
      <vt:lpstr>Présentation PowerPoint</vt:lpstr>
      <vt:lpstr>Présentation PowerPoint</vt:lpstr>
      <vt:lpstr>Présentation PowerPoint</vt:lpstr>
      <vt:lpstr>Terminologie des angles</vt:lpstr>
      <vt:lpstr>Présentation PowerPoint</vt:lpstr>
      <vt:lpstr>Présentation PowerPoint</vt:lpstr>
      <vt:lpstr>Terminologie Gnathologique </vt:lpstr>
      <vt:lpstr>Présentation PowerPoint</vt:lpstr>
      <vt:lpstr>Cuspides et versants </vt:lpstr>
      <vt:lpstr>Concepts d’occlusion</vt:lpstr>
      <vt:lpstr>Présentation PowerPoint</vt:lpstr>
      <vt:lpstr>Présentation PowerPoint</vt:lpstr>
      <vt:lpstr>Présentation PowerPoint</vt:lpstr>
      <vt:lpstr>Présentation PowerPoint</vt:lpstr>
      <vt:lpstr>Présentation PowerPoint</vt:lpstr>
      <vt:lpstr>Choix du concept d’occlusion en fonction de l’édentement</vt:lpstr>
      <vt:lpstr>Présentation PowerPoint</vt:lpstr>
      <vt:lpstr>Classe I deux canines présentes</vt:lpstr>
      <vt:lpstr>Classe I  une canine présente</vt:lpstr>
      <vt:lpstr>Classe I absence de canine</vt:lpstr>
      <vt:lpstr>Présentation PowerPoint</vt:lpstr>
      <vt:lpstr>Classe II deux canines</vt:lpstr>
      <vt:lpstr>Classe II édentement canine</vt:lpstr>
      <vt:lpstr>Présentation PowerPoint</vt:lpstr>
      <vt:lpstr>Classe III</vt:lpstr>
      <vt:lpstr>Présentation PowerPoint</vt:lpstr>
      <vt:lpstr>Classe IV</vt:lpstr>
      <vt:lpstr>Présentation PowerPoint</vt:lpstr>
      <vt:lpstr>Classe V</vt:lpstr>
      <vt:lpstr>Présentation PowerPoint</vt:lpstr>
      <vt:lpstr>Classe VI</vt:lpstr>
      <vt:lpstr>Présentation PowerPoint</vt:lpstr>
      <vt:lpstr>Présentation PowerPoint</vt:lpstr>
      <vt:lpstr>Présentation PowerPoint</vt:lpstr>
      <vt:lpstr>Présentation PowerPoint</vt:lpstr>
      <vt:lpstr>Présentation PowerPoint</vt:lpstr>
      <vt:lpstr>Présentation PowerPoint</vt:lpstr>
      <vt:lpstr>4 La prophylaxie</vt:lpstr>
      <vt:lpstr>Présentation PowerPoint</vt:lpstr>
      <vt:lpstr>Présentation PowerPoint</vt:lpstr>
      <vt:lpstr>Présentation PowerPoint</vt:lpstr>
      <vt:lpstr>Prophylaxie au niveau des implants </vt:lpstr>
      <vt:lpstr>Présentation PowerPoint</vt:lpstr>
      <vt:lpstr>Prophylaxie architecturale</vt:lpstr>
      <vt:lpstr>Point de contact</vt:lpstr>
      <vt:lpstr>Point de contact</vt:lpstr>
      <vt:lpstr>Embrasures</vt:lpstr>
      <vt:lpstr>Présentation PowerPoint</vt:lpstr>
      <vt:lpstr>Profil harmonieux</vt:lpstr>
      <vt:lpstr>Manque d’harmonie</vt:lpstr>
      <vt:lpstr>Présentation PowerPoint</vt:lpstr>
      <vt:lpstr>Présentation PowerPoint</vt:lpstr>
      <vt:lpstr>Bonne conception</vt:lpstr>
      <vt:lpstr>Mauvaise conception</vt:lpstr>
      <vt:lpstr>Présentation PowerPoint</vt:lpstr>
      <vt:lpstr>Morphologie de la prothèse  par rapport à la crête</vt:lpstr>
      <vt:lpstr>Hauteur  supra gingivale</vt:lpstr>
      <vt:lpstr>Pontic Sanitary selon Stein</vt:lpstr>
      <vt:lpstr>Hauteur juxta osseuse</vt:lpstr>
      <vt:lpstr>Présentation PowerPoint</vt:lpstr>
      <vt:lpstr>Présentation PowerPoint</vt:lpstr>
      <vt:lpstr>Vestibule profond bonne hygiène </vt:lpstr>
      <vt:lpstr>Vestibule peu profond ne favorise pas l’hygiène</vt:lpstr>
      <vt:lpstr>Prophylaxie architecturale </vt:lpstr>
      <vt:lpstr>Présentation PowerPoint</vt:lpstr>
      <vt:lpstr>Forme pentagonale</vt:lpstr>
      <vt:lpstr>Forme punctiforme</vt:lpstr>
      <vt:lpstr>Au niveau prémolaire et canines supérieures</vt:lpstr>
      <vt:lpstr>Au niveau prémolaires et canines inférieures</vt:lpstr>
      <vt:lpstr>Au niveau du bloc incisif</vt:lpstr>
      <vt:lpstr>Présentation PowerPoint</vt:lpstr>
      <vt:lpstr>Présentation PowerPoint</vt:lpstr>
      <vt:lpstr>Présentation PowerPoint</vt:lpstr>
      <vt:lpstr>Présentation PowerPoint</vt:lpstr>
      <vt:lpstr>Présentation PowerPoint</vt:lpstr>
      <vt:lpstr>Présentation PowerPoint</vt:lpstr>
      <vt:lpstr>Au niveau incisif canine</vt:lpstr>
      <vt:lpstr>Diminution du diamètre vestibulo lingual</vt:lpstr>
      <vt:lpstr>Présentation PowerPoint</vt:lpstr>
      <vt:lpstr>Réduction vestibulo linguale</vt:lpstr>
      <vt:lpstr>Au niveau prémolaires et molaires</vt:lpstr>
      <vt:lpstr>Présentation PowerPoint</vt:lpstr>
      <vt:lpstr>Présentation PowerPoint</vt:lpstr>
      <vt:lpstr>Présentation PowerPoint</vt:lpstr>
      <vt:lpstr>5 Le scellement</vt:lpstr>
      <vt:lpstr>Présentation PowerPoint</vt:lpstr>
      <vt:lpstr>Présentation PowerPoint</vt:lpstr>
      <vt:lpstr>Les ciments</vt:lpstr>
      <vt:lpstr>Présentation PowerPoint</vt:lpstr>
      <vt:lpstr>Les systèmes télescopiques sans verrouillage</vt:lpstr>
      <vt:lpstr>Les systèmes vissés</vt:lpstr>
      <vt:lpstr>Les systèmes manufacturés non vissés</vt:lpstr>
      <vt:lpstr>Les aimants</vt:lpstr>
      <vt:lpstr>Les attachements</vt:lpstr>
      <vt:lpstr>Présentation PowerPoint</vt:lpstr>
      <vt:lpstr>Présentation PowerPoint</vt:lpstr>
      <vt:lpstr>Au niveau du patient</vt:lpstr>
      <vt:lpstr>Au niveau de l’implantoprothèse</vt:lpstr>
      <vt:lpstr>Au niveau de l’implantoprothèse</vt:lpstr>
      <vt:lpstr>Piliers devant être scellés</vt:lpstr>
      <vt:lpstr>Présentation PowerPoint</vt:lpstr>
      <vt:lpstr>Présentation PowerPoint</vt:lpstr>
      <vt:lpstr>Présentation PowerPoint</vt:lpstr>
      <vt:lpstr>Présentation PowerPoint</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Robert Gauthier</dc:creator>
  <cp:lastModifiedBy>Utilisateur Windows</cp:lastModifiedBy>
  <cp:revision>260</cp:revision>
  <dcterms:created xsi:type="dcterms:W3CDTF">2008-11-22T16:03:00Z</dcterms:created>
  <dcterms:modified xsi:type="dcterms:W3CDTF">2010-03-20T15:04:09Z</dcterms:modified>
</cp:coreProperties>
</file>