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7" r:id="rId2"/>
    <p:sldId id="258" r:id="rId3"/>
    <p:sldId id="330" r:id="rId4"/>
    <p:sldId id="334" r:id="rId5"/>
    <p:sldId id="335" r:id="rId6"/>
    <p:sldId id="336" r:id="rId7"/>
    <p:sldId id="337" r:id="rId8"/>
    <p:sldId id="338" r:id="rId9"/>
    <p:sldId id="342" r:id="rId10"/>
    <p:sldId id="339" r:id="rId11"/>
    <p:sldId id="341" r:id="rId12"/>
    <p:sldId id="340" r:id="rId13"/>
    <p:sldId id="343" r:id="rId14"/>
    <p:sldId id="313" r:id="rId15"/>
    <p:sldId id="331" r:id="rId16"/>
    <p:sldId id="332" r:id="rId17"/>
    <p:sldId id="314" r:id="rId18"/>
    <p:sldId id="315" r:id="rId19"/>
    <p:sldId id="316" r:id="rId20"/>
    <p:sldId id="321" r:id="rId21"/>
    <p:sldId id="317" r:id="rId22"/>
    <p:sldId id="318" r:id="rId23"/>
    <p:sldId id="323" r:id="rId24"/>
    <p:sldId id="309" r:id="rId25"/>
    <p:sldId id="310" r:id="rId26"/>
    <p:sldId id="322" r:id="rId27"/>
    <p:sldId id="319" r:id="rId28"/>
    <p:sldId id="325" r:id="rId29"/>
    <p:sldId id="326" r:id="rId30"/>
    <p:sldId id="327" r:id="rId31"/>
    <p:sldId id="328" r:id="rId32"/>
    <p:sldId id="362" r:id="rId33"/>
    <p:sldId id="363" r:id="rId34"/>
    <p:sldId id="364" r:id="rId35"/>
    <p:sldId id="365" r:id="rId36"/>
    <p:sldId id="366" r:id="rId37"/>
    <p:sldId id="367" r:id="rId38"/>
    <p:sldId id="368" r:id="rId39"/>
    <p:sldId id="344" r:id="rId40"/>
    <p:sldId id="345" r:id="rId41"/>
    <p:sldId id="347" r:id="rId42"/>
    <p:sldId id="348" r:id="rId43"/>
    <p:sldId id="349" r:id="rId44"/>
    <p:sldId id="350" r:id="rId45"/>
    <p:sldId id="351" r:id="rId46"/>
    <p:sldId id="353" r:id="rId47"/>
    <p:sldId id="352" r:id="rId48"/>
    <p:sldId id="354" r:id="rId49"/>
    <p:sldId id="355" r:id="rId50"/>
    <p:sldId id="361" r:id="rId51"/>
    <p:sldId id="357" r:id="rId52"/>
    <p:sldId id="358" r:id="rId53"/>
    <p:sldId id="329" r:id="rId54"/>
    <p:sldId id="324" r:id="rId55"/>
    <p:sldId id="359" r:id="rId56"/>
    <p:sldId id="259" r:id="rId57"/>
    <p:sldId id="303" r:id="rId58"/>
    <p:sldId id="260" r:id="rId59"/>
    <p:sldId id="261" r:id="rId60"/>
    <p:sldId id="306" r:id="rId61"/>
    <p:sldId id="305" r:id="rId62"/>
    <p:sldId id="307" r:id="rId63"/>
    <p:sldId id="262" r:id="rId64"/>
    <p:sldId id="301" r:id="rId65"/>
    <p:sldId id="263" r:id="rId66"/>
    <p:sldId id="264" r:id="rId67"/>
    <p:sldId id="265" r:id="rId68"/>
    <p:sldId id="266" r:id="rId69"/>
    <p:sldId id="267" r:id="rId70"/>
    <p:sldId id="268" r:id="rId71"/>
    <p:sldId id="269" r:id="rId72"/>
    <p:sldId id="270" r:id="rId73"/>
    <p:sldId id="271" r:id="rId74"/>
    <p:sldId id="272" r:id="rId75"/>
    <p:sldId id="273" r:id="rId76"/>
    <p:sldId id="274" r:id="rId77"/>
    <p:sldId id="275" r:id="rId78"/>
    <p:sldId id="276" r:id="rId79"/>
    <p:sldId id="277" r:id="rId80"/>
    <p:sldId id="278" r:id="rId81"/>
    <p:sldId id="279" r:id="rId82"/>
    <p:sldId id="280" r:id="rId83"/>
    <p:sldId id="281" r:id="rId84"/>
    <p:sldId id="282" r:id="rId85"/>
    <p:sldId id="283" r:id="rId86"/>
    <p:sldId id="286" r:id="rId87"/>
    <p:sldId id="287" r:id="rId88"/>
    <p:sldId id="288" r:id="rId89"/>
    <p:sldId id="289" r:id="rId90"/>
    <p:sldId id="290" r:id="rId91"/>
    <p:sldId id="292" r:id="rId92"/>
    <p:sldId id="293" r:id="rId93"/>
    <p:sldId id="294" r:id="rId94"/>
    <p:sldId id="295" r:id="rId95"/>
    <p:sldId id="296" r:id="rId96"/>
    <p:sldId id="297" r:id="rId97"/>
    <p:sldId id="298" r:id="rId98"/>
    <p:sldId id="299" r:id="rId99"/>
    <p:sldId id="360" r:id="rId10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45" autoAdjust="0"/>
  </p:normalViewPr>
  <p:slideViewPr>
    <p:cSldViewPr>
      <p:cViewPr>
        <p:scale>
          <a:sx n="70" d="100"/>
          <a:sy n="70" d="100"/>
        </p:scale>
        <p:origin x="1260" y="72"/>
      </p:cViewPr>
      <p:guideLst>
        <p:guide orient="horz" pos="2160"/>
        <p:guide pos="2880"/>
      </p:guideLst>
    </p:cSldViewPr>
  </p:slideViewPr>
  <p:outlineViewPr>
    <p:cViewPr>
      <p:scale>
        <a:sx n="33" d="100"/>
        <a:sy n="33" d="100"/>
      </p:scale>
      <p:origin x="0" y="10038"/>
    </p:cViewPr>
  </p:outlineViewPr>
  <p:notesTextViewPr>
    <p:cViewPr>
      <p:scale>
        <a:sx n="100" d="100"/>
        <a:sy n="100" d="100"/>
      </p:scale>
      <p:origin x="0" y="0"/>
    </p:cViewPr>
  </p:notesTextViewPr>
  <p:sorterViewPr>
    <p:cViewPr>
      <p:scale>
        <a:sx n="100" d="100"/>
        <a:sy n="100" d="100"/>
      </p:scale>
      <p:origin x="0" y="213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5FD8C-7592-49E7-88B8-CA41498E022C}" type="datetimeFigureOut">
              <a:rPr lang="fr-FR" smtClean="0"/>
              <a:pPr/>
              <a:t>23/04/2015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DD4F4-597C-4B15-A974-7A69F4A5851E}" type="slidenum">
              <a:rPr lang="fr-FR" smtClean="0"/>
              <a:pPr/>
              <a:t>‹N°›</a:t>
            </a:fld>
            <a:endParaRPr lang="fr-FR"/>
          </a:p>
        </p:txBody>
      </p:sp>
    </p:spTree>
    <p:extLst>
      <p:ext uri="{BB962C8B-B14F-4D97-AF65-F5344CB8AC3E}">
        <p14:creationId xmlns:p14="http://schemas.microsoft.com/office/powerpoint/2010/main" val="100651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1</a:t>
            </a:fld>
            <a:endParaRPr lang="fr-FR" dirty="0"/>
          </a:p>
        </p:txBody>
      </p:sp>
    </p:spTree>
    <p:extLst>
      <p:ext uri="{BB962C8B-B14F-4D97-AF65-F5344CB8AC3E}">
        <p14:creationId xmlns:p14="http://schemas.microsoft.com/office/powerpoint/2010/main" val="242825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10</a:t>
            </a:fld>
            <a:endParaRPr lang="fr-FR" dirty="0"/>
          </a:p>
        </p:txBody>
      </p:sp>
    </p:spTree>
    <p:extLst>
      <p:ext uri="{BB962C8B-B14F-4D97-AF65-F5344CB8AC3E}">
        <p14:creationId xmlns:p14="http://schemas.microsoft.com/office/powerpoint/2010/main" val="125610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11</a:t>
            </a:fld>
            <a:endParaRPr lang="fr-FR"/>
          </a:p>
        </p:txBody>
      </p:sp>
    </p:spTree>
    <p:extLst>
      <p:ext uri="{BB962C8B-B14F-4D97-AF65-F5344CB8AC3E}">
        <p14:creationId xmlns:p14="http://schemas.microsoft.com/office/powerpoint/2010/main" val="124993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12</a:t>
            </a:fld>
            <a:endParaRPr lang="fr-FR"/>
          </a:p>
        </p:txBody>
      </p:sp>
    </p:spTree>
    <p:extLst>
      <p:ext uri="{BB962C8B-B14F-4D97-AF65-F5344CB8AC3E}">
        <p14:creationId xmlns:p14="http://schemas.microsoft.com/office/powerpoint/2010/main" val="309072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13</a:t>
            </a:fld>
            <a:endParaRPr lang="fr-FR"/>
          </a:p>
        </p:txBody>
      </p:sp>
    </p:spTree>
    <p:extLst>
      <p:ext uri="{BB962C8B-B14F-4D97-AF65-F5344CB8AC3E}">
        <p14:creationId xmlns:p14="http://schemas.microsoft.com/office/powerpoint/2010/main" val="350463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Anatomiques et Physiologiques</a:t>
            </a:r>
            <a:endParaRPr lang="fr-FR" dirty="0"/>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14</a:t>
            </a:fld>
            <a:endParaRPr lang="fr-FR"/>
          </a:p>
        </p:txBody>
      </p:sp>
    </p:spTree>
    <p:extLst>
      <p:ext uri="{BB962C8B-B14F-4D97-AF65-F5344CB8AC3E}">
        <p14:creationId xmlns:p14="http://schemas.microsoft.com/office/powerpoint/2010/main" val="235619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15</a:t>
            </a:fld>
            <a:endParaRPr lang="fr-FR"/>
          </a:p>
        </p:txBody>
      </p:sp>
    </p:spTree>
    <p:extLst>
      <p:ext uri="{BB962C8B-B14F-4D97-AF65-F5344CB8AC3E}">
        <p14:creationId xmlns:p14="http://schemas.microsoft.com/office/powerpoint/2010/main" val="407985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16</a:t>
            </a:fld>
            <a:endParaRPr lang="fr-FR"/>
          </a:p>
        </p:txBody>
      </p:sp>
    </p:spTree>
    <p:extLst>
      <p:ext uri="{BB962C8B-B14F-4D97-AF65-F5344CB8AC3E}">
        <p14:creationId xmlns:p14="http://schemas.microsoft.com/office/powerpoint/2010/main" val="86224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17</a:t>
            </a:fld>
            <a:endParaRPr lang="fr-FR"/>
          </a:p>
        </p:txBody>
      </p:sp>
    </p:spTree>
    <p:extLst>
      <p:ext uri="{BB962C8B-B14F-4D97-AF65-F5344CB8AC3E}">
        <p14:creationId xmlns:p14="http://schemas.microsoft.com/office/powerpoint/2010/main" val="184956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18</a:t>
            </a:fld>
            <a:endParaRPr lang="fr-FR"/>
          </a:p>
        </p:txBody>
      </p:sp>
    </p:spTree>
    <p:extLst>
      <p:ext uri="{BB962C8B-B14F-4D97-AF65-F5344CB8AC3E}">
        <p14:creationId xmlns:p14="http://schemas.microsoft.com/office/powerpoint/2010/main" val="535482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19</a:t>
            </a:fld>
            <a:endParaRPr lang="fr-FR"/>
          </a:p>
        </p:txBody>
      </p:sp>
    </p:spTree>
    <p:extLst>
      <p:ext uri="{BB962C8B-B14F-4D97-AF65-F5344CB8AC3E}">
        <p14:creationId xmlns:p14="http://schemas.microsoft.com/office/powerpoint/2010/main" val="123596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2</a:t>
            </a:fld>
            <a:endParaRPr lang="fr-FR" dirty="0"/>
          </a:p>
        </p:txBody>
      </p:sp>
    </p:spTree>
    <p:extLst>
      <p:ext uri="{BB962C8B-B14F-4D97-AF65-F5344CB8AC3E}">
        <p14:creationId xmlns:p14="http://schemas.microsoft.com/office/powerpoint/2010/main" val="27702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20</a:t>
            </a:fld>
            <a:endParaRPr lang="fr-FR"/>
          </a:p>
        </p:txBody>
      </p:sp>
    </p:spTree>
    <p:extLst>
      <p:ext uri="{BB962C8B-B14F-4D97-AF65-F5344CB8AC3E}">
        <p14:creationId xmlns:p14="http://schemas.microsoft.com/office/powerpoint/2010/main" val="206383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21</a:t>
            </a:fld>
            <a:endParaRPr lang="fr-FR"/>
          </a:p>
        </p:txBody>
      </p:sp>
    </p:spTree>
    <p:extLst>
      <p:ext uri="{BB962C8B-B14F-4D97-AF65-F5344CB8AC3E}">
        <p14:creationId xmlns:p14="http://schemas.microsoft.com/office/powerpoint/2010/main" val="2867971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22</a:t>
            </a:fld>
            <a:endParaRPr lang="fr-FR"/>
          </a:p>
        </p:txBody>
      </p:sp>
    </p:spTree>
    <p:extLst>
      <p:ext uri="{BB962C8B-B14F-4D97-AF65-F5344CB8AC3E}">
        <p14:creationId xmlns:p14="http://schemas.microsoft.com/office/powerpoint/2010/main" val="1753655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23</a:t>
            </a:fld>
            <a:endParaRPr lang="fr-FR"/>
          </a:p>
        </p:txBody>
      </p:sp>
    </p:spTree>
    <p:extLst>
      <p:ext uri="{BB962C8B-B14F-4D97-AF65-F5344CB8AC3E}">
        <p14:creationId xmlns:p14="http://schemas.microsoft.com/office/powerpoint/2010/main" val="331822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24</a:t>
            </a:fld>
            <a:endParaRPr lang="fr-FR"/>
          </a:p>
        </p:txBody>
      </p:sp>
    </p:spTree>
    <p:extLst>
      <p:ext uri="{BB962C8B-B14F-4D97-AF65-F5344CB8AC3E}">
        <p14:creationId xmlns:p14="http://schemas.microsoft.com/office/powerpoint/2010/main" val="3061629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25</a:t>
            </a:fld>
            <a:endParaRPr lang="fr-FR"/>
          </a:p>
        </p:txBody>
      </p:sp>
    </p:spTree>
    <p:extLst>
      <p:ext uri="{BB962C8B-B14F-4D97-AF65-F5344CB8AC3E}">
        <p14:creationId xmlns:p14="http://schemas.microsoft.com/office/powerpoint/2010/main" val="267579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26</a:t>
            </a:fld>
            <a:endParaRPr lang="fr-FR"/>
          </a:p>
        </p:txBody>
      </p:sp>
    </p:spTree>
    <p:extLst>
      <p:ext uri="{BB962C8B-B14F-4D97-AF65-F5344CB8AC3E}">
        <p14:creationId xmlns:p14="http://schemas.microsoft.com/office/powerpoint/2010/main" val="93501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27</a:t>
            </a:fld>
            <a:endParaRPr lang="fr-FR"/>
          </a:p>
        </p:txBody>
      </p:sp>
    </p:spTree>
    <p:extLst>
      <p:ext uri="{BB962C8B-B14F-4D97-AF65-F5344CB8AC3E}">
        <p14:creationId xmlns:p14="http://schemas.microsoft.com/office/powerpoint/2010/main" val="3248897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28</a:t>
            </a:fld>
            <a:endParaRPr lang="fr-FR"/>
          </a:p>
        </p:txBody>
      </p:sp>
    </p:spTree>
    <p:extLst>
      <p:ext uri="{BB962C8B-B14F-4D97-AF65-F5344CB8AC3E}">
        <p14:creationId xmlns:p14="http://schemas.microsoft.com/office/powerpoint/2010/main" val="1928624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29</a:t>
            </a:fld>
            <a:endParaRPr lang="fr-FR"/>
          </a:p>
        </p:txBody>
      </p:sp>
    </p:spTree>
    <p:extLst>
      <p:ext uri="{BB962C8B-B14F-4D97-AF65-F5344CB8AC3E}">
        <p14:creationId xmlns:p14="http://schemas.microsoft.com/office/powerpoint/2010/main" val="332281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3</a:t>
            </a:fld>
            <a:endParaRPr lang="fr-FR"/>
          </a:p>
        </p:txBody>
      </p:sp>
    </p:spTree>
    <p:extLst>
      <p:ext uri="{BB962C8B-B14F-4D97-AF65-F5344CB8AC3E}">
        <p14:creationId xmlns:p14="http://schemas.microsoft.com/office/powerpoint/2010/main" val="2173114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30</a:t>
            </a:fld>
            <a:endParaRPr lang="fr-FR"/>
          </a:p>
        </p:txBody>
      </p:sp>
    </p:spTree>
    <p:extLst>
      <p:ext uri="{BB962C8B-B14F-4D97-AF65-F5344CB8AC3E}">
        <p14:creationId xmlns:p14="http://schemas.microsoft.com/office/powerpoint/2010/main" val="13662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31</a:t>
            </a:fld>
            <a:endParaRPr lang="fr-FR"/>
          </a:p>
        </p:txBody>
      </p:sp>
    </p:spTree>
    <p:extLst>
      <p:ext uri="{BB962C8B-B14F-4D97-AF65-F5344CB8AC3E}">
        <p14:creationId xmlns:p14="http://schemas.microsoft.com/office/powerpoint/2010/main" val="3510447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39</a:t>
            </a:fld>
            <a:endParaRPr lang="fr-FR"/>
          </a:p>
        </p:txBody>
      </p:sp>
    </p:spTree>
    <p:extLst>
      <p:ext uri="{BB962C8B-B14F-4D97-AF65-F5344CB8AC3E}">
        <p14:creationId xmlns:p14="http://schemas.microsoft.com/office/powerpoint/2010/main" val="2248533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40</a:t>
            </a:fld>
            <a:endParaRPr lang="fr-FR"/>
          </a:p>
        </p:txBody>
      </p:sp>
    </p:spTree>
    <p:extLst>
      <p:ext uri="{BB962C8B-B14F-4D97-AF65-F5344CB8AC3E}">
        <p14:creationId xmlns:p14="http://schemas.microsoft.com/office/powerpoint/2010/main" val="1988983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41</a:t>
            </a:fld>
            <a:endParaRPr lang="fr-FR"/>
          </a:p>
        </p:txBody>
      </p:sp>
    </p:spTree>
    <p:extLst>
      <p:ext uri="{BB962C8B-B14F-4D97-AF65-F5344CB8AC3E}">
        <p14:creationId xmlns:p14="http://schemas.microsoft.com/office/powerpoint/2010/main" val="36282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42</a:t>
            </a:fld>
            <a:endParaRPr lang="fr-FR"/>
          </a:p>
        </p:txBody>
      </p:sp>
    </p:spTree>
    <p:extLst>
      <p:ext uri="{BB962C8B-B14F-4D97-AF65-F5344CB8AC3E}">
        <p14:creationId xmlns:p14="http://schemas.microsoft.com/office/powerpoint/2010/main" val="1174020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43</a:t>
            </a:fld>
            <a:endParaRPr lang="fr-FR"/>
          </a:p>
        </p:txBody>
      </p:sp>
    </p:spTree>
    <p:extLst>
      <p:ext uri="{BB962C8B-B14F-4D97-AF65-F5344CB8AC3E}">
        <p14:creationId xmlns:p14="http://schemas.microsoft.com/office/powerpoint/2010/main" val="580644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44</a:t>
            </a:fld>
            <a:endParaRPr lang="fr-FR"/>
          </a:p>
        </p:txBody>
      </p:sp>
    </p:spTree>
    <p:extLst>
      <p:ext uri="{BB962C8B-B14F-4D97-AF65-F5344CB8AC3E}">
        <p14:creationId xmlns:p14="http://schemas.microsoft.com/office/powerpoint/2010/main" val="58731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45</a:t>
            </a:fld>
            <a:endParaRPr lang="fr-FR"/>
          </a:p>
        </p:txBody>
      </p:sp>
    </p:spTree>
    <p:extLst>
      <p:ext uri="{BB962C8B-B14F-4D97-AF65-F5344CB8AC3E}">
        <p14:creationId xmlns:p14="http://schemas.microsoft.com/office/powerpoint/2010/main" val="191448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46</a:t>
            </a:fld>
            <a:endParaRPr lang="fr-FR"/>
          </a:p>
        </p:txBody>
      </p:sp>
    </p:spTree>
    <p:extLst>
      <p:ext uri="{BB962C8B-B14F-4D97-AF65-F5344CB8AC3E}">
        <p14:creationId xmlns:p14="http://schemas.microsoft.com/office/powerpoint/2010/main" val="295788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a:t>
            </a:fld>
            <a:endParaRPr lang="fr-FR"/>
          </a:p>
        </p:txBody>
      </p:sp>
    </p:spTree>
    <p:extLst>
      <p:ext uri="{BB962C8B-B14F-4D97-AF65-F5344CB8AC3E}">
        <p14:creationId xmlns:p14="http://schemas.microsoft.com/office/powerpoint/2010/main" val="2328194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47</a:t>
            </a:fld>
            <a:endParaRPr lang="fr-FR"/>
          </a:p>
        </p:txBody>
      </p:sp>
    </p:spTree>
    <p:extLst>
      <p:ext uri="{BB962C8B-B14F-4D97-AF65-F5344CB8AC3E}">
        <p14:creationId xmlns:p14="http://schemas.microsoft.com/office/powerpoint/2010/main" val="509909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48</a:t>
            </a:fld>
            <a:endParaRPr lang="fr-FR"/>
          </a:p>
        </p:txBody>
      </p:sp>
    </p:spTree>
    <p:extLst>
      <p:ext uri="{BB962C8B-B14F-4D97-AF65-F5344CB8AC3E}">
        <p14:creationId xmlns:p14="http://schemas.microsoft.com/office/powerpoint/2010/main" val="364410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49</a:t>
            </a:fld>
            <a:endParaRPr lang="fr-FR"/>
          </a:p>
        </p:txBody>
      </p:sp>
    </p:spTree>
    <p:extLst>
      <p:ext uri="{BB962C8B-B14F-4D97-AF65-F5344CB8AC3E}">
        <p14:creationId xmlns:p14="http://schemas.microsoft.com/office/powerpoint/2010/main" val="672775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50</a:t>
            </a:fld>
            <a:endParaRPr lang="fr-FR"/>
          </a:p>
        </p:txBody>
      </p:sp>
    </p:spTree>
    <p:extLst>
      <p:ext uri="{BB962C8B-B14F-4D97-AF65-F5344CB8AC3E}">
        <p14:creationId xmlns:p14="http://schemas.microsoft.com/office/powerpoint/2010/main" val="3147972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51</a:t>
            </a:fld>
            <a:endParaRPr lang="fr-FR"/>
          </a:p>
        </p:txBody>
      </p:sp>
    </p:spTree>
    <p:extLst>
      <p:ext uri="{BB962C8B-B14F-4D97-AF65-F5344CB8AC3E}">
        <p14:creationId xmlns:p14="http://schemas.microsoft.com/office/powerpoint/2010/main" val="1529250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52</a:t>
            </a:fld>
            <a:endParaRPr lang="fr-FR"/>
          </a:p>
        </p:txBody>
      </p:sp>
    </p:spTree>
    <p:extLst>
      <p:ext uri="{BB962C8B-B14F-4D97-AF65-F5344CB8AC3E}">
        <p14:creationId xmlns:p14="http://schemas.microsoft.com/office/powerpoint/2010/main" val="2307364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53</a:t>
            </a:fld>
            <a:endParaRPr lang="fr-FR"/>
          </a:p>
        </p:txBody>
      </p:sp>
    </p:spTree>
    <p:extLst>
      <p:ext uri="{BB962C8B-B14F-4D97-AF65-F5344CB8AC3E}">
        <p14:creationId xmlns:p14="http://schemas.microsoft.com/office/powerpoint/2010/main" val="99089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54</a:t>
            </a:fld>
            <a:endParaRPr lang="fr-FR"/>
          </a:p>
        </p:txBody>
      </p:sp>
    </p:spTree>
    <p:extLst>
      <p:ext uri="{BB962C8B-B14F-4D97-AF65-F5344CB8AC3E}">
        <p14:creationId xmlns:p14="http://schemas.microsoft.com/office/powerpoint/2010/main" val="3583285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55</a:t>
            </a:fld>
            <a:endParaRPr lang="fr-FR"/>
          </a:p>
        </p:txBody>
      </p:sp>
    </p:spTree>
    <p:extLst>
      <p:ext uri="{BB962C8B-B14F-4D97-AF65-F5344CB8AC3E}">
        <p14:creationId xmlns:p14="http://schemas.microsoft.com/office/powerpoint/2010/main" val="2673266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56</a:t>
            </a:fld>
            <a:endParaRPr lang="fr-FR"/>
          </a:p>
        </p:txBody>
      </p:sp>
    </p:spTree>
    <p:extLst>
      <p:ext uri="{BB962C8B-B14F-4D97-AF65-F5344CB8AC3E}">
        <p14:creationId xmlns:p14="http://schemas.microsoft.com/office/powerpoint/2010/main" val="207193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a:t>
            </a:fld>
            <a:endParaRPr lang="fr-FR"/>
          </a:p>
        </p:txBody>
      </p:sp>
    </p:spTree>
    <p:extLst>
      <p:ext uri="{BB962C8B-B14F-4D97-AF65-F5344CB8AC3E}">
        <p14:creationId xmlns:p14="http://schemas.microsoft.com/office/powerpoint/2010/main" val="2738261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57</a:t>
            </a:fld>
            <a:endParaRPr lang="fr-FR"/>
          </a:p>
        </p:txBody>
      </p:sp>
    </p:spTree>
    <p:extLst>
      <p:ext uri="{BB962C8B-B14F-4D97-AF65-F5344CB8AC3E}">
        <p14:creationId xmlns:p14="http://schemas.microsoft.com/office/powerpoint/2010/main" val="4146469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58</a:t>
            </a:fld>
            <a:endParaRPr lang="fr-FR"/>
          </a:p>
        </p:txBody>
      </p:sp>
    </p:spTree>
    <p:extLst>
      <p:ext uri="{BB962C8B-B14F-4D97-AF65-F5344CB8AC3E}">
        <p14:creationId xmlns:p14="http://schemas.microsoft.com/office/powerpoint/2010/main" val="3180146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59</a:t>
            </a:fld>
            <a:endParaRPr lang="fr-FR"/>
          </a:p>
        </p:txBody>
      </p:sp>
    </p:spTree>
    <p:extLst>
      <p:ext uri="{BB962C8B-B14F-4D97-AF65-F5344CB8AC3E}">
        <p14:creationId xmlns:p14="http://schemas.microsoft.com/office/powerpoint/2010/main" val="3095939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60</a:t>
            </a:fld>
            <a:endParaRPr lang="fr-FR"/>
          </a:p>
        </p:txBody>
      </p:sp>
    </p:spTree>
    <p:extLst>
      <p:ext uri="{BB962C8B-B14F-4D97-AF65-F5344CB8AC3E}">
        <p14:creationId xmlns:p14="http://schemas.microsoft.com/office/powerpoint/2010/main" val="3199667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61</a:t>
            </a:fld>
            <a:endParaRPr lang="fr-FR"/>
          </a:p>
        </p:txBody>
      </p:sp>
    </p:spTree>
    <p:extLst>
      <p:ext uri="{BB962C8B-B14F-4D97-AF65-F5344CB8AC3E}">
        <p14:creationId xmlns:p14="http://schemas.microsoft.com/office/powerpoint/2010/main" val="1083779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62</a:t>
            </a:fld>
            <a:endParaRPr lang="fr-FR"/>
          </a:p>
        </p:txBody>
      </p:sp>
    </p:spTree>
    <p:extLst>
      <p:ext uri="{BB962C8B-B14F-4D97-AF65-F5344CB8AC3E}">
        <p14:creationId xmlns:p14="http://schemas.microsoft.com/office/powerpoint/2010/main" val="3787271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63</a:t>
            </a:fld>
            <a:endParaRPr lang="fr-FR"/>
          </a:p>
        </p:txBody>
      </p:sp>
    </p:spTree>
    <p:extLst>
      <p:ext uri="{BB962C8B-B14F-4D97-AF65-F5344CB8AC3E}">
        <p14:creationId xmlns:p14="http://schemas.microsoft.com/office/powerpoint/2010/main" val="3146463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64</a:t>
            </a:fld>
            <a:endParaRPr lang="fr-FR"/>
          </a:p>
        </p:txBody>
      </p:sp>
    </p:spTree>
    <p:extLst>
      <p:ext uri="{BB962C8B-B14F-4D97-AF65-F5344CB8AC3E}">
        <p14:creationId xmlns:p14="http://schemas.microsoft.com/office/powerpoint/2010/main" val="3171582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65</a:t>
            </a:fld>
            <a:endParaRPr lang="fr-FR"/>
          </a:p>
        </p:txBody>
      </p:sp>
    </p:spTree>
    <p:extLst>
      <p:ext uri="{BB962C8B-B14F-4D97-AF65-F5344CB8AC3E}">
        <p14:creationId xmlns:p14="http://schemas.microsoft.com/office/powerpoint/2010/main" val="2965504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66</a:t>
            </a:fld>
            <a:endParaRPr lang="fr-FR"/>
          </a:p>
        </p:txBody>
      </p:sp>
    </p:spTree>
    <p:extLst>
      <p:ext uri="{BB962C8B-B14F-4D97-AF65-F5344CB8AC3E}">
        <p14:creationId xmlns:p14="http://schemas.microsoft.com/office/powerpoint/2010/main" val="35730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6</a:t>
            </a:fld>
            <a:endParaRPr lang="fr-FR"/>
          </a:p>
        </p:txBody>
      </p:sp>
    </p:spTree>
    <p:extLst>
      <p:ext uri="{BB962C8B-B14F-4D97-AF65-F5344CB8AC3E}">
        <p14:creationId xmlns:p14="http://schemas.microsoft.com/office/powerpoint/2010/main" val="2663205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67</a:t>
            </a:fld>
            <a:endParaRPr lang="fr-FR"/>
          </a:p>
        </p:txBody>
      </p:sp>
    </p:spTree>
    <p:extLst>
      <p:ext uri="{BB962C8B-B14F-4D97-AF65-F5344CB8AC3E}">
        <p14:creationId xmlns:p14="http://schemas.microsoft.com/office/powerpoint/2010/main" val="3978922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68</a:t>
            </a:fld>
            <a:endParaRPr lang="fr-FR"/>
          </a:p>
        </p:txBody>
      </p:sp>
    </p:spTree>
    <p:extLst>
      <p:ext uri="{BB962C8B-B14F-4D97-AF65-F5344CB8AC3E}">
        <p14:creationId xmlns:p14="http://schemas.microsoft.com/office/powerpoint/2010/main" val="687097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69</a:t>
            </a:fld>
            <a:endParaRPr lang="fr-FR"/>
          </a:p>
        </p:txBody>
      </p:sp>
    </p:spTree>
    <p:extLst>
      <p:ext uri="{BB962C8B-B14F-4D97-AF65-F5344CB8AC3E}">
        <p14:creationId xmlns:p14="http://schemas.microsoft.com/office/powerpoint/2010/main" val="3472852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70</a:t>
            </a:fld>
            <a:endParaRPr lang="fr-FR"/>
          </a:p>
        </p:txBody>
      </p:sp>
    </p:spTree>
    <p:extLst>
      <p:ext uri="{BB962C8B-B14F-4D97-AF65-F5344CB8AC3E}">
        <p14:creationId xmlns:p14="http://schemas.microsoft.com/office/powerpoint/2010/main" val="28032393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71</a:t>
            </a:fld>
            <a:endParaRPr lang="fr-FR"/>
          </a:p>
        </p:txBody>
      </p:sp>
    </p:spTree>
    <p:extLst>
      <p:ext uri="{BB962C8B-B14F-4D97-AF65-F5344CB8AC3E}">
        <p14:creationId xmlns:p14="http://schemas.microsoft.com/office/powerpoint/2010/main" val="832622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72</a:t>
            </a:fld>
            <a:endParaRPr lang="fr-FR"/>
          </a:p>
        </p:txBody>
      </p:sp>
    </p:spTree>
    <p:extLst>
      <p:ext uri="{BB962C8B-B14F-4D97-AF65-F5344CB8AC3E}">
        <p14:creationId xmlns:p14="http://schemas.microsoft.com/office/powerpoint/2010/main" val="3954297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73</a:t>
            </a:fld>
            <a:endParaRPr lang="fr-FR"/>
          </a:p>
        </p:txBody>
      </p:sp>
    </p:spTree>
    <p:extLst>
      <p:ext uri="{BB962C8B-B14F-4D97-AF65-F5344CB8AC3E}">
        <p14:creationId xmlns:p14="http://schemas.microsoft.com/office/powerpoint/2010/main" val="4066601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74</a:t>
            </a:fld>
            <a:endParaRPr lang="fr-FR"/>
          </a:p>
        </p:txBody>
      </p:sp>
    </p:spTree>
    <p:extLst>
      <p:ext uri="{BB962C8B-B14F-4D97-AF65-F5344CB8AC3E}">
        <p14:creationId xmlns:p14="http://schemas.microsoft.com/office/powerpoint/2010/main" val="4102233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75</a:t>
            </a:fld>
            <a:endParaRPr lang="fr-FR"/>
          </a:p>
        </p:txBody>
      </p:sp>
    </p:spTree>
    <p:extLst>
      <p:ext uri="{BB962C8B-B14F-4D97-AF65-F5344CB8AC3E}">
        <p14:creationId xmlns:p14="http://schemas.microsoft.com/office/powerpoint/2010/main" val="33941536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76</a:t>
            </a:fld>
            <a:endParaRPr lang="fr-FR"/>
          </a:p>
        </p:txBody>
      </p:sp>
    </p:spTree>
    <p:extLst>
      <p:ext uri="{BB962C8B-B14F-4D97-AF65-F5344CB8AC3E}">
        <p14:creationId xmlns:p14="http://schemas.microsoft.com/office/powerpoint/2010/main" val="318170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7</a:t>
            </a:fld>
            <a:endParaRPr lang="fr-FR"/>
          </a:p>
        </p:txBody>
      </p:sp>
    </p:spTree>
    <p:extLst>
      <p:ext uri="{BB962C8B-B14F-4D97-AF65-F5344CB8AC3E}">
        <p14:creationId xmlns:p14="http://schemas.microsoft.com/office/powerpoint/2010/main" val="1812410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77</a:t>
            </a:fld>
            <a:endParaRPr lang="fr-FR"/>
          </a:p>
        </p:txBody>
      </p:sp>
    </p:spTree>
    <p:extLst>
      <p:ext uri="{BB962C8B-B14F-4D97-AF65-F5344CB8AC3E}">
        <p14:creationId xmlns:p14="http://schemas.microsoft.com/office/powerpoint/2010/main" val="24253003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78</a:t>
            </a:fld>
            <a:endParaRPr lang="fr-FR"/>
          </a:p>
        </p:txBody>
      </p:sp>
    </p:spTree>
    <p:extLst>
      <p:ext uri="{BB962C8B-B14F-4D97-AF65-F5344CB8AC3E}">
        <p14:creationId xmlns:p14="http://schemas.microsoft.com/office/powerpoint/2010/main" val="2048607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79</a:t>
            </a:fld>
            <a:endParaRPr lang="fr-FR"/>
          </a:p>
        </p:txBody>
      </p:sp>
    </p:spTree>
    <p:extLst>
      <p:ext uri="{BB962C8B-B14F-4D97-AF65-F5344CB8AC3E}">
        <p14:creationId xmlns:p14="http://schemas.microsoft.com/office/powerpoint/2010/main" val="3405025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80</a:t>
            </a:fld>
            <a:endParaRPr lang="fr-FR"/>
          </a:p>
        </p:txBody>
      </p:sp>
    </p:spTree>
    <p:extLst>
      <p:ext uri="{BB962C8B-B14F-4D97-AF65-F5344CB8AC3E}">
        <p14:creationId xmlns:p14="http://schemas.microsoft.com/office/powerpoint/2010/main" val="3639748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81</a:t>
            </a:fld>
            <a:endParaRPr lang="fr-FR"/>
          </a:p>
        </p:txBody>
      </p:sp>
    </p:spTree>
    <p:extLst>
      <p:ext uri="{BB962C8B-B14F-4D97-AF65-F5344CB8AC3E}">
        <p14:creationId xmlns:p14="http://schemas.microsoft.com/office/powerpoint/2010/main" val="1798820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82</a:t>
            </a:fld>
            <a:endParaRPr lang="fr-FR"/>
          </a:p>
        </p:txBody>
      </p:sp>
    </p:spTree>
    <p:extLst>
      <p:ext uri="{BB962C8B-B14F-4D97-AF65-F5344CB8AC3E}">
        <p14:creationId xmlns:p14="http://schemas.microsoft.com/office/powerpoint/2010/main" val="238289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83</a:t>
            </a:fld>
            <a:endParaRPr lang="fr-FR"/>
          </a:p>
        </p:txBody>
      </p:sp>
    </p:spTree>
    <p:extLst>
      <p:ext uri="{BB962C8B-B14F-4D97-AF65-F5344CB8AC3E}">
        <p14:creationId xmlns:p14="http://schemas.microsoft.com/office/powerpoint/2010/main" val="4157653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84</a:t>
            </a:fld>
            <a:endParaRPr lang="fr-FR"/>
          </a:p>
        </p:txBody>
      </p:sp>
    </p:spTree>
    <p:extLst>
      <p:ext uri="{BB962C8B-B14F-4D97-AF65-F5344CB8AC3E}">
        <p14:creationId xmlns:p14="http://schemas.microsoft.com/office/powerpoint/2010/main" val="304040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85</a:t>
            </a:fld>
            <a:endParaRPr lang="fr-FR"/>
          </a:p>
        </p:txBody>
      </p:sp>
    </p:spTree>
    <p:extLst>
      <p:ext uri="{BB962C8B-B14F-4D97-AF65-F5344CB8AC3E}">
        <p14:creationId xmlns:p14="http://schemas.microsoft.com/office/powerpoint/2010/main" val="27301599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86</a:t>
            </a:fld>
            <a:endParaRPr lang="fr-FR"/>
          </a:p>
        </p:txBody>
      </p:sp>
    </p:spTree>
    <p:extLst>
      <p:ext uri="{BB962C8B-B14F-4D97-AF65-F5344CB8AC3E}">
        <p14:creationId xmlns:p14="http://schemas.microsoft.com/office/powerpoint/2010/main" val="103614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8</a:t>
            </a:fld>
            <a:endParaRPr lang="fr-FR"/>
          </a:p>
        </p:txBody>
      </p:sp>
    </p:spTree>
    <p:extLst>
      <p:ext uri="{BB962C8B-B14F-4D97-AF65-F5344CB8AC3E}">
        <p14:creationId xmlns:p14="http://schemas.microsoft.com/office/powerpoint/2010/main" val="32365856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87</a:t>
            </a:fld>
            <a:endParaRPr lang="fr-FR"/>
          </a:p>
        </p:txBody>
      </p:sp>
    </p:spTree>
    <p:extLst>
      <p:ext uri="{BB962C8B-B14F-4D97-AF65-F5344CB8AC3E}">
        <p14:creationId xmlns:p14="http://schemas.microsoft.com/office/powerpoint/2010/main" val="9419745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88</a:t>
            </a:fld>
            <a:endParaRPr lang="fr-FR"/>
          </a:p>
        </p:txBody>
      </p:sp>
    </p:spTree>
    <p:extLst>
      <p:ext uri="{BB962C8B-B14F-4D97-AF65-F5344CB8AC3E}">
        <p14:creationId xmlns:p14="http://schemas.microsoft.com/office/powerpoint/2010/main" val="19370897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89</a:t>
            </a:fld>
            <a:endParaRPr lang="fr-FR"/>
          </a:p>
        </p:txBody>
      </p:sp>
    </p:spTree>
    <p:extLst>
      <p:ext uri="{BB962C8B-B14F-4D97-AF65-F5344CB8AC3E}">
        <p14:creationId xmlns:p14="http://schemas.microsoft.com/office/powerpoint/2010/main" val="21983166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90</a:t>
            </a:fld>
            <a:endParaRPr lang="fr-FR"/>
          </a:p>
        </p:txBody>
      </p:sp>
    </p:spTree>
    <p:extLst>
      <p:ext uri="{BB962C8B-B14F-4D97-AF65-F5344CB8AC3E}">
        <p14:creationId xmlns:p14="http://schemas.microsoft.com/office/powerpoint/2010/main" val="37955058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91</a:t>
            </a:fld>
            <a:endParaRPr lang="fr-FR"/>
          </a:p>
        </p:txBody>
      </p:sp>
    </p:spTree>
    <p:extLst>
      <p:ext uri="{BB962C8B-B14F-4D97-AF65-F5344CB8AC3E}">
        <p14:creationId xmlns:p14="http://schemas.microsoft.com/office/powerpoint/2010/main" val="16270966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92</a:t>
            </a:fld>
            <a:endParaRPr lang="fr-FR"/>
          </a:p>
        </p:txBody>
      </p:sp>
    </p:spTree>
    <p:extLst>
      <p:ext uri="{BB962C8B-B14F-4D97-AF65-F5344CB8AC3E}">
        <p14:creationId xmlns:p14="http://schemas.microsoft.com/office/powerpoint/2010/main" val="3594152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93</a:t>
            </a:fld>
            <a:endParaRPr lang="fr-FR"/>
          </a:p>
        </p:txBody>
      </p:sp>
    </p:spTree>
    <p:extLst>
      <p:ext uri="{BB962C8B-B14F-4D97-AF65-F5344CB8AC3E}">
        <p14:creationId xmlns:p14="http://schemas.microsoft.com/office/powerpoint/2010/main" val="2899225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94</a:t>
            </a:fld>
            <a:endParaRPr lang="fr-FR"/>
          </a:p>
        </p:txBody>
      </p:sp>
    </p:spTree>
    <p:extLst>
      <p:ext uri="{BB962C8B-B14F-4D97-AF65-F5344CB8AC3E}">
        <p14:creationId xmlns:p14="http://schemas.microsoft.com/office/powerpoint/2010/main" val="25170243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95</a:t>
            </a:fld>
            <a:endParaRPr lang="fr-FR"/>
          </a:p>
        </p:txBody>
      </p:sp>
    </p:spTree>
    <p:extLst>
      <p:ext uri="{BB962C8B-B14F-4D97-AF65-F5344CB8AC3E}">
        <p14:creationId xmlns:p14="http://schemas.microsoft.com/office/powerpoint/2010/main" val="25187942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96</a:t>
            </a:fld>
            <a:endParaRPr lang="fr-FR"/>
          </a:p>
        </p:txBody>
      </p:sp>
    </p:spTree>
    <p:extLst>
      <p:ext uri="{BB962C8B-B14F-4D97-AF65-F5344CB8AC3E}">
        <p14:creationId xmlns:p14="http://schemas.microsoft.com/office/powerpoint/2010/main" val="66686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9</a:t>
            </a:fld>
            <a:endParaRPr lang="fr-FR"/>
          </a:p>
        </p:txBody>
      </p:sp>
    </p:spTree>
    <p:extLst>
      <p:ext uri="{BB962C8B-B14F-4D97-AF65-F5344CB8AC3E}">
        <p14:creationId xmlns:p14="http://schemas.microsoft.com/office/powerpoint/2010/main" val="25256638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97</a:t>
            </a:fld>
            <a:endParaRPr lang="fr-FR"/>
          </a:p>
        </p:txBody>
      </p:sp>
    </p:spTree>
    <p:extLst>
      <p:ext uri="{BB962C8B-B14F-4D97-AF65-F5344CB8AC3E}">
        <p14:creationId xmlns:p14="http://schemas.microsoft.com/office/powerpoint/2010/main" val="24258242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26771E3-F42B-435F-8C06-5D2E421FE0DD}" type="slidenum">
              <a:rPr lang="fr-FR" smtClean="0"/>
              <a:pPr/>
              <a:t>98</a:t>
            </a:fld>
            <a:endParaRPr lang="fr-FR"/>
          </a:p>
        </p:txBody>
      </p:sp>
    </p:spTree>
    <p:extLst>
      <p:ext uri="{BB962C8B-B14F-4D97-AF65-F5344CB8AC3E}">
        <p14:creationId xmlns:p14="http://schemas.microsoft.com/office/powerpoint/2010/main" val="5742989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A7DD4F4-597C-4B15-A974-7A69F4A5851E}" type="slidenum">
              <a:rPr lang="fr-FR" smtClean="0"/>
              <a:pPr/>
              <a:t>99</a:t>
            </a:fld>
            <a:endParaRPr lang="fr-FR"/>
          </a:p>
        </p:txBody>
      </p:sp>
    </p:spTree>
    <p:extLst>
      <p:ext uri="{BB962C8B-B14F-4D97-AF65-F5344CB8AC3E}">
        <p14:creationId xmlns:p14="http://schemas.microsoft.com/office/powerpoint/2010/main" val="237560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3DE918-E6D5-4220-A3A3-F52640CF64F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3C26B16-0A55-42F2-AF60-A5F04C283E37}" type="datetimeFigureOut">
              <a:rPr lang="fr-FR" smtClean="0"/>
              <a:pPr/>
              <a:t>23/04/2015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F3DE918-E6D5-4220-A3A3-F52640CF64F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C26B16-0A55-42F2-AF60-A5F04C283E37}" type="datetimeFigureOut">
              <a:rPr lang="fr-FR" smtClean="0"/>
              <a:pPr/>
              <a:t>23/04/2015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3DE918-E6D5-4220-A3A3-F52640CF64F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javascript:"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hyperlink" Target="javascrip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3  L’occlusion</a:t>
            </a:r>
            <a:endParaRPr lang="fr-FR" dirty="0"/>
          </a:p>
        </p:txBody>
      </p:sp>
      <p:sp>
        <p:nvSpPr>
          <p:cNvPr id="4" name="Espace réservé du contenu 3"/>
          <p:cNvSpPr>
            <a:spLocks noGrp="1"/>
          </p:cNvSpPr>
          <p:nvPr>
            <p:ph type="subTitle" idx="1"/>
          </p:nvPr>
        </p:nvSpPr>
        <p:spPr>
          <a:xfrm rot="19841629">
            <a:off x="1458347" y="3986764"/>
            <a:ext cx="6240020" cy="1752600"/>
          </a:xfrm>
        </p:spPr>
        <p:txBody>
          <a:bodyPr>
            <a:normAutofit fontScale="70000" lnSpcReduction="20000"/>
          </a:bodyPr>
          <a:lstStyle/>
          <a:p>
            <a:r>
              <a:rPr lang="fr-FR" dirty="0" smtClean="0"/>
              <a:t>1 Les empreintes</a:t>
            </a:r>
          </a:p>
          <a:p>
            <a:r>
              <a:rPr lang="fr-FR" dirty="0" smtClean="0"/>
              <a:t>2 Le parallélisme</a:t>
            </a:r>
          </a:p>
          <a:p>
            <a:r>
              <a:rPr lang="fr-FR" dirty="0" smtClean="0"/>
              <a:t>3 L’occlusion</a:t>
            </a:r>
          </a:p>
          <a:p>
            <a:r>
              <a:rPr lang="fr-FR" dirty="0" smtClean="0"/>
              <a:t>4 La prophylaxie</a:t>
            </a:r>
          </a:p>
          <a:p>
            <a:r>
              <a:rPr lang="fr-FR" dirty="0" smtClean="0"/>
              <a:t>5 le scellement</a:t>
            </a:r>
          </a:p>
          <a:p>
            <a:r>
              <a:rPr lang="fr-FR" dirty="0" smtClean="0"/>
              <a:t>Conclusion</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Loi de l’inhibition réciproque:</a:t>
            </a:r>
            <a:endParaRPr lang="fr-FR" dirty="0"/>
          </a:p>
        </p:txBody>
      </p:sp>
      <p:sp>
        <p:nvSpPr>
          <p:cNvPr id="3" name="Espace réservé du contenu 2"/>
          <p:cNvSpPr>
            <a:spLocks noGrp="1"/>
          </p:cNvSpPr>
          <p:nvPr>
            <p:ph idx="1"/>
          </p:nvPr>
        </p:nvSpPr>
        <p:spPr/>
        <p:txBody>
          <a:bodyPr/>
          <a:lstStyle/>
          <a:p>
            <a:pPr lvl="1"/>
            <a:r>
              <a:rPr lang="fr-FR" dirty="0" smtClean="0"/>
              <a:t>Lorsqu’un muscle se contracte</a:t>
            </a:r>
          </a:p>
          <a:p>
            <a:pPr lvl="1"/>
            <a:r>
              <a:rPr lang="fr-FR" dirty="0" smtClean="0"/>
              <a:t>Son antagoniste se relâche</a:t>
            </a:r>
          </a:p>
          <a:p>
            <a:pPr lvl="1"/>
            <a:endParaRPr lang="fr-FR" dirty="0" smtClean="0"/>
          </a:p>
          <a:p>
            <a:pPr lvl="1"/>
            <a:r>
              <a:rPr lang="fr-FR" sz="1400" dirty="0" smtClean="0"/>
              <a:t>Exemple si le muscle masséter se contracte, les muscles  abaisseurs sont inhibés</a:t>
            </a:r>
            <a:endParaRPr lang="fr-F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du tout ou rien</a:t>
            </a:r>
            <a:endParaRPr lang="fr-FR" dirty="0"/>
          </a:p>
        </p:txBody>
      </p:sp>
      <p:sp>
        <p:nvSpPr>
          <p:cNvPr id="3" name="Espace réservé du contenu 2"/>
          <p:cNvSpPr>
            <a:spLocks noGrp="1"/>
          </p:cNvSpPr>
          <p:nvPr>
            <p:ph idx="1"/>
          </p:nvPr>
        </p:nvSpPr>
        <p:spPr/>
        <p:txBody>
          <a:bodyPr/>
          <a:lstStyle/>
          <a:p>
            <a:r>
              <a:rPr lang="fr-FR" dirty="0" smtClean="0"/>
              <a:t>La stimulation doit atteindre un certain seuil d’excitation pour produire la tension musculaire.</a:t>
            </a:r>
          </a:p>
          <a:p>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42"/>
            <a:ext cx="8229600" cy="1143008"/>
          </a:xfrm>
        </p:spPr>
        <p:txBody>
          <a:bodyPr/>
          <a:lstStyle/>
          <a:p>
            <a:r>
              <a:rPr lang="fr-FR" dirty="0" smtClean="0"/>
              <a:t>Unités motrices</a:t>
            </a:r>
            <a:endParaRPr lang="fr-FR" dirty="0"/>
          </a:p>
        </p:txBody>
      </p:sp>
      <p:pic>
        <p:nvPicPr>
          <p:cNvPr id="6" name="Espace réservé du contenu 5" descr="DSC00556.JPG"/>
          <p:cNvPicPr>
            <a:picLocks noGrp="1" noChangeAspect="1"/>
          </p:cNvPicPr>
          <p:nvPr>
            <p:ph sz="half" idx="1"/>
          </p:nvPr>
        </p:nvPicPr>
        <p:blipFill>
          <a:blip r:embed="rId3"/>
          <a:stretch>
            <a:fillRect/>
          </a:stretch>
        </p:blipFill>
        <p:spPr>
          <a:xfrm>
            <a:off x="4500562" y="2357430"/>
            <a:ext cx="4038600" cy="4071966"/>
          </a:xfrm>
        </p:spPr>
      </p:pic>
      <p:sp>
        <p:nvSpPr>
          <p:cNvPr id="5" name="Espace réservé du contenu 4"/>
          <p:cNvSpPr>
            <a:spLocks noGrp="1"/>
          </p:cNvSpPr>
          <p:nvPr>
            <p:ph sz="half" idx="2"/>
          </p:nvPr>
        </p:nvSpPr>
        <p:spPr>
          <a:xfrm flipH="1">
            <a:off x="0" y="2285992"/>
            <a:ext cx="4286248" cy="4068933"/>
          </a:xfrm>
        </p:spPr>
        <p:txBody>
          <a:bodyPr>
            <a:normAutofit/>
          </a:bodyPr>
          <a:lstStyle/>
          <a:p>
            <a:pPr algn="just"/>
            <a:r>
              <a:rPr lang="fr-FR" sz="2000" dirty="0" smtClean="0"/>
              <a:t>A,B,C,D,E et F représentent les unités motrices d’un faisceau musculaire stimulés par deux motoneurones </a:t>
            </a:r>
          </a:p>
          <a:p>
            <a:pPr algn="just"/>
            <a:endParaRPr lang="fr-FR" sz="2000" dirty="0" smtClean="0"/>
          </a:p>
          <a:p>
            <a:pPr algn="just"/>
            <a:r>
              <a:rPr lang="fr-FR" sz="2000" dirty="0" smtClean="0"/>
              <a:t>Évidement chaque unités motrice répond à la Loi du tout au rien</a:t>
            </a:r>
            <a:endParaRPr lang="fr-F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Travaux de Gaspard</a:t>
            </a:r>
            <a:endParaRPr lang="fr-FR" dirty="0"/>
          </a:p>
        </p:txBody>
      </p:sp>
      <p:sp>
        <p:nvSpPr>
          <p:cNvPr id="3" name="Espace réservé du contenu 2"/>
          <p:cNvSpPr>
            <a:spLocks noGrp="1"/>
          </p:cNvSpPr>
          <p:nvPr>
            <p:ph idx="1"/>
          </p:nvPr>
        </p:nvSpPr>
        <p:spPr/>
        <p:txBody>
          <a:bodyPr/>
          <a:lstStyle/>
          <a:p>
            <a:pPr algn="just"/>
            <a:r>
              <a:rPr lang="fr-FR" dirty="0" smtClean="0"/>
              <a:t>Entre autre travaux, une dissection fine d’un masséter de singe macaque GASPARD montre que chaque chef musculaire est constitué de nombreux faisceaux séparé par une aponévrose.</a:t>
            </a:r>
          </a:p>
          <a:p>
            <a:pPr algn="just"/>
            <a:endParaRPr lang="fr-FR" dirty="0" smtClean="0"/>
          </a:p>
          <a:p>
            <a:pPr algn="just"/>
            <a:r>
              <a:rPr lang="fr-FR" dirty="0" smtClean="0"/>
              <a:t>Donc un muscle ne peut être considéré comme une entité fonctionnelle mais comme un complexe fonctionnel capable de produire selon la nature des stimulations des mouvements extrêmement subtil et précis.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Déterminants de l’occlusion</a:t>
            </a:r>
            <a:endParaRPr lang="fr-FR" dirty="0"/>
          </a:p>
        </p:txBody>
      </p:sp>
      <p:sp>
        <p:nvSpPr>
          <p:cNvPr id="3" name="Espace réservé du contenu 2"/>
          <p:cNvSpPr>
            <a:spLocks noGrp="1"/>
          </p:cNvSpPr>
          <p:nvPr>
            <p:ph idx="1"/>
          </p:nvPr>
        </p:nvSpPr>
        <p:spPr/>
        <p:txBody>
          <a:bodyPr/>
          <a:lstStyle/>
          <a:p>
            <a:r>
              <a:rPr lang="fr-FR" dirty="0" smtClean="0"/>
              <a:t>1  Facteurs anatomiques</a:t>
            </a:r>
          </a:p>
          <a:p>
            <a:pPr lvl="1"/>
            <a:r>
              <a:rPr lang="fr-FR" dirty="0" smtClean="0"/>
              <a:t>ATM droite </a:t>
            </a:r>
          </a:p>
          <a:p>
            <a:pPr lvl="1"/>
            <a:r>
              <a:rPr lang="fr-FR" dirty="0" smtClean="0"/>
              <a:t>ATM gauche</a:t>
            </a:r>
          </a:p>
          <a:p>
            <a:pPr lvl="1"/>
            <a:r>
              <a:rPr lang="fr-FR" dirty="0" smtClean="0"/>
              <a:t>Les surfaces occlusales dentaires </a:t>
            </a:r>
          </a:p>
          <a:p>
            <a:pPr lvl="1">
              <a:buNone/>
            </a:pPr>
            <a:endParaRPr lang="fr-FR" sz="1100" dirty="0" smtClean="0"/>
          </a:p>
          <a:p>
            <a:pPr lvl="1">
              <a:buNone/>
            </a:pPr>
            <a:r>
              <a:rPr lang="fr-FR" sz="1100" dirty="0" smtClean="0"/>
              <a:t>Lorsque les dents glissent les  unes contre les autres, le relief occlusal influe sur le déplacement mandibulaire</a:t>
            </a:r>
          </a:p>
          <a:p>
            <a:pPr lvl="1">
              <a:buNone/>
            </a:pPr>
            <a:r>
              <a:rPr lang="fr-FR" sz="1100" dirty="0" smtClean="0"/>
              <a:t>Le guidage antérieur joue un rôle  essentiel</a:t>
            </a:r>
          </a:p>
          <a:p>
            <a:pPr lvl="1">
              <a:buNone/>
            </a:pPr>
            <a:r>
              <a:rPr lang="fr-FR" sz="1100" dirty="0" smtClean="0"/>
              <a:t>	surplomb horizontal  « </a:t>
            </a:r>
            <a:r>
              <a:rPr lang="fr-FR" sz="1100" dirty="0" err="1" smtClean="0"/>
              <a:t>overjet</a:t>
            </a:r>
            <a:r>
              <a:rPr lang="fr-FR" sz="1100" dirty="0" smtClean="0"/>
              <a:t> »</a:t>
            </a:r>
          </a:p>
          <a:p>
            <a:pPr lvl="1">
              <a:buNone/>
            </a:pPr>
            <a:r>
              <a:rPr lang="fr-FR" sz="1100" dirty="0" smtClean="0"/>
              <a:t>	surplomb  vertical  « </a:t>
            </a:r>
            <a:r>
              <a:rPr lang="fr-FR" sz="1100" dirty="0" err="1" smtClean="0"/>
              <a:t>overbite</a:t>
            </a:r>
            <a:r>
              <a:rPr lang="fr-FR" sz="1100" dirty="0" smtClean="0"/>
              <a:t> »</a:t>
            </a:r>
          </a:p>
          <a:p>
            <a:pPr lvl="1">
              <a:buNone/>
            </a:pPr>
            <a:endParaRPr lang="fr-FR" sz="11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00541.JPG"/>
          <p:cNvPicPr>
            <a:picLocks noGrp="1" noChangeAspect="1"/>
          </p:cNvPicPr>
          <p:nvPr>
            <p:ph idx="1"/>
          </p:nvPr>
        </p:nvPicPr>
        <p:blipFill>
          <a:blip r:embed="rId3"/>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00544.JPG"/>
          <p:cNvPicPr>
            <a:picLocks noGrp="1" noChangeAspect="1"/>
          </p:cNvPicPr>
          <p:nvPr>
            <p:ph idx="1"/>
          </p:nvPr>
        </p:nvPicPr>
        <p:blipFill>
          <a:blip r:embed="rId3"/>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2  Facteurs Physiologiques</a:t>
            </a:r>
          </a:p>
          <a:p>
            <a:pPr lvl="2"/>
            <a:r>
              <a:rPr lang="fr-FR" dirty="0" smtClean="0"/>
              <a:t>Le mouvement de déplacement</a:t>
            </a:r>
          </a:p>
          <a:p>
            <a:pPr lvl="2"/>
            <a:r>
              <a:rPr lang="fr-FR" dirty="0" smtClean="0"/>
              <a:t>L’amplitude</a:t>
            </a:r>
          </a:p>
          <a:p>
            <a:pPr lvl="2"/>
            <a:r>
              <a:rPr lang="fr-FR" dirty="0" smtClean="0"/>
              <a:t>La puissance de travail</a:t>
            </a:r>
          </a:p>
          <a:p>
            <a:pPr lvl="1"/>
            <a:endParaRPr lang="fr-FR" dirty="0" smtClean="0"/>
          </a:p>
          <a:p>
            <a:pPr lvl="1"/>
            <a:r>
              <a:rPr lang="fr-FR" dirty="0" smtClean="0"/>
              <a:t>A  le système musculaire</a:t>
            </a:r>
          </a:p>
          <a:p>
            <a:pPr lvl="1"/>
            <a:r>
              <a:rPr lang="fr-FR" dirty="0" smtClean="0"/>
              <a:t>B  le système neurologique</a:t>
            </a:r>
          </a:p>
          <a:p>
            <a:endParaRPr lang="fr-FR" dirty="0" smtClean="0"/>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le système musculaire </a:t>
            </a:r>
            <a:endParaRPr lang="fr-FR" dirty="0"/>
          </a:p>
        </p:txBody>
      </p:sp>
      <p:sp>
        <p:nvSpPr>
          <p:cNvPr id="3" name="Espace réservé du contenu 2"/>
          <p:cNvSpPr>
            <a:spLocks noGrp="1"/>
          </p:cNvSpPr>
          <p:nvPr>
            <p:ph sz="half" idx="1"/>
          </p:nvPr>
        </p:nvSpPr>
        <p:spPr/>
        <p:txBody>
          <a:bodyPr>
            <a:normAutofit/>
          </a:bodyPr>
          <a:lstStyle/>
          <a:p>
            <a:r>
              <a:rPr lang="fr-FR" sz="1200" dirty="0" smtClean="0"/>
              <a:t>Permet le travail de la mandibule  qui se comporte comme un levier</a:t>
            </a:r>
          </a:p>
          <a:p>
            <a:r>
              <a:rPr lang="fr-FR" sz="1200" dirty="0" smtClean="0"/>
              <a:t>Archimède « donnez moi un point d’appui et je soulèverai le monde »</a:t>
            </a:r>
            <a:endParaRPr lang="fr-FR" dirty="0" smtClean="0"/>
          </a:p>
          <a:p>
            <a:pPr lvl="1"/>
            <a:r>
              <a:rPr lang="fr-FR" dirty="0" smtClean="0"/>
              <a:t>Du premier genre </a:t>
            </a:r>
            <a:r>
              <a:rPr lang="fr-FR" sz="1200" dirty="0" smtClean="0"/>
              <a:t>ciseau</a:t>
            </a:r>
          </a:p>
          <a:p>
            <a:pPr lvl="3"/>
            <a:r>
              <a:rPr lang="fr-FR" sz="1200" dirty="0" smtClean="0"/>
              <a:t>Le point d’appui est situé entre les deux forces </a:t>
            </a:r>
          </a:p>
          <a:p>
            <a:pPr lvl="3"/>
            <a:r>
              <a:rPr lang="fr-FR" sz="1200" dirty="0" smtClean="0"/>
              <a:t>Système le plus efficace</a:t>
            </a:r>
          </a:p>
          <a:p>
            <a:pPr lvl="1"/>
            <a:endParaRPr lang="fr-FR" sz="1200" dirty="0" smtClean="0"/>
          </a:p>
          <a:p>
            <a:pPr lvl="1"/>
            <a:r>
              <a:rPr lang="fr-FR" dirty="0" smtClean="0"/>
              <a:t>Du deuxième genre </a:t>
            </a:r>
            <a:r>
              <a:rPr lang="fr-FR" sz="1200" dirty="0" smtClean="0"/>
              <a:t>casse-noix</a:t>
            </a:r>
          </a:p>
          <a:p>
            <a:pPr lvl="3"/>
            <a:r>
              <a:rPr lang="fr-FR" sz="1200" dirty="0" smtClean="0"/>
              <a:t>La résistance est entre la force et le point d’appui</a:t>
            </a:r>
          </a:p>
          <a:p>
            <a:pPr lvl="1"/>
            <a:r>
              <a:rPr lang="fr-FR" dirty="0" smtClean="0"/>
              <a:t>Du troisième genre</a:t>
            </a:r>
          </a:p>
          <a:p>
            <a:pPr lvl="3"/>
            <a:r>
              <a:rPr lang="fr-FR" sz="1200" dirty="0" smtClean="0"/>
              <a:t>La force est appliquée entre le point d’appui et la résistance</a:t>
            </a:r>
          </a:p>
          <a:p>
            <a:pPr lvl="3"/>
            <a:r>
              <a:rPr lang="fr-FR" sz="1200" dirty="0" smtClean="0"/>
              <a:t>Système le moins efficace</a:t>
            </a:r>
            <a:endParaRPr lang="fr-FR" sz="1200" dirty="0"/>
          </a:p>
        </p:txBody>
      </p:sp>
      <p:pic>
        <p:nvPicPr>
          <p:cNvPr id="5" name="Picture 3"/>
          <p:cNvPicPr>
            <a:picLocks noGrp="1" noChangeAspect="1" noChangeArrowheads="1"/>
          </p:cNvPicPr>
          <p:nvPr>
            <p:ph sz="half" idx="2"/>
          </p:nvPr>
        </p:nvPicPr>
        <p:blipFill>
          <a:blip r:embed="rId3"/>
          <a:srcRect r="31104" b="36670"/>
          <a:stretch>
            <a:fillRect/>
          </a:stretch>
        </p:blipFill>
        <p:spPr bwMode="auto">
          <a:xfrm>
            <a:off x="4648200" y="1928802"/>
            <a:ext cx="4038600" cy="4286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endParaRPr lang="fr-FR"/>
          </a:p>
        </p:txBody>
      </p:sp>
      <p:sp>
        <p:nvSpPr>
          <p:cNvPr id="5" name="Espace réservé du contenu 4"/>
          <p:cNvSpPr>
            <a:spLocks noGrp="1"/>
          </p:cNvSpPr>
          <p:nvPr>
            <p:ph sz="half" idx="1"/>
          </p:nvPr>
        </p:nvSpPr>
        <p:spPr/>
        <p:txBody>
          <a:bodyPr/>
          <a:lstStyle/>
          <a:p>
            <a:r>
              <a:rPr lang="fr-FR" dirty="0" smtClean="0"/>
              <a:t>Premier genre</a:t>
            </a:r>
          </a:p>
          <a:p>
            <a:endParaRPr lang="fr-FR" dirty="0" smtClean="0"/>
          </a:p>
          <a:p>
            <a:r>
              <a:rPr lang="fr-FR" dirty="0" smtClean="0"/>
              <a:t>Lors du bout à bout incisif </a:t>
            </a:r>
            <a:r>
              <a:rPr lang="fr-FR" sz="1200" dirty="0" smtClean="0"/>
              <a:t>vue sagittale</a:t>
            </a:r>
          </a:p>
          <a:p>
            <a:endParaRPr lang="fr-FR" sz="1200" dirty="0" smtClean="0"/>
          </a:p>
          <a:p>
            <a:r>
              <a:rPr lang="fr-FR" sz="1200" dirty="0" smtClean="0"/>
              <a:t>Ce système est très destructeur  le point d’appui n’est pas le condyle mais les dents qui subissent une poussée égale à la Force + La Résistance</a:t>
            </a:r>
          </a:p>
          <a:p>
            <a:r>
              <a:rPr lang="fr-FR" sz="1200" dirty="0" smtClean="0"/>
              <a:t> Ceci explique la nocivité des contacts non travaillants</a:t>
            </a:r>
          </a:p>
          <a:p>
            <a:endParaRPr lang="fr-FR" dirty="0"/>
          </a:p>
        </p:txBody>
      </p:sp>
      <p:pic>
        <p:nvPicPr>
          <p:cNvPr id="14" name="Espace réservé du contenu 13" descr="13042009(002).jpg"/>
          <p:cNvPicPr>
            <a:picLocks noGrp="1" noChangeAspect="1"/>
          </p:cNvPicPr>
          <p:nvPr>
            <p:ph sz="half" idx="2"/>
          </p:nvPr>
        </p:nvPicPr>
        <p:blipFill>
          <a:blip r:embed="rId3"/>
          <a:stretch>
            <a:fillRect/>
          </a:stretch>
        </p:blipFill>
        <p:spPr>
          <a:xfrm>
            <a:off x="4911852" y="2821083"/>
            <a:ext cx="3511296" cy="263347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r>
              <a:rPr lang="fr-FR" dirty="0" smtClean="0"/>
              <a:t> </a:t>
            </a:r>
          </a:p>
          <a:p>
            <a:r>
              <a:rPr lang="fr-FR" dirty="0" smtClean="0"/>
              <a:t>Importance du reflexe monosynaptique trigéminal</a:t>
            </a:r>
          </a:p>
          <a:p>
            <a:pPr lvl="1"/>
            <a:r>
              <a:rPr lang="fr-FR" dirty="0" smtClean="0"/>
              <a:t>Muscles masticateurs mouvement ATM </a:t>
            </a:r>
            <a:r>
              <a:rPr lang="fr-FR" sz="1300" dirty="0" smtClean="0"/>
              <a:t>Prof J.M.PRADES</a:t>
            </a:r>
          </a:p>
          <a:p>
            <a:pPr lvl="1"/>
            <a:r>
              <a:rPr lang="fr-FR" dirty="0" smtClean="0"/>
              <a:t>Muscles de l’appareil manducateur</a:t>
            </a:r>
          </a:p>
          <a:p>
            <a:pPr lvl="1"/>
            <a:r>
              <a:rPr lang="fr-FR" dirty="0" smtClean="0"/>
              <a:t>Déterminants de l’occlusion</a:t>
            </a:r>
          </a:p>
          <a:p>
            <a:r>
              <a:rPr lang="fr-FR" dirty="0" smtClean="0"/>
              <a:t>Importance du choix du concept d’occlusion</a:t>
            </a:r>
          </a:p>
          <a:p>
            <a:pPr lvl="1"/>
            <a:r>
              <a:rPr lang="fr-FR" dirty="0" smtClean="0"/>
              <a:t>Glossaire</a:t>
            </a:r>
          </a:p>
          <a:p>
            <a:pPr lvl="1"/>
            <a:r>
              <a:rPr lang="fr-FR" dirty="0" smtClean="0"/>
              <a:t>Mouvements</a:t>
            </a:r>
          </a:p>
          <a:p>
            <a:pPr lvl="1"/>
            <a:r>
              <a:rPr lang="fr-FR" dirty="0" smtClean="0"/>
              <a:t>Terminologie</a:t>
            </a:r>
          </a:p>
          <a:p>
            <a:pPr lvl="2">
              <a:buNone/>
            </a:pPr>
            <a:r>
              <a:rPr lang="fr-FR" dirty="0" smtClean="0"/>
              <a:t>Concepts d’occlusion</a:t>
            </a:r>
          </a:p>
          <a:p>
            <a:pPr lvl="1"/>
            <a:r>
              <a:rPr lang="fr-FR" dirty="0" smtClean="0"/>
              <a:t>Choix du concept d’occlusion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13042009(006).jpg"/>
          <p:cNvPicPr>
            <a:picLocks noGrp="1" noChangeAspect="1"/>
          </p:cNvPicPr>
          <p:nvPr>
            <p:ph sz="half" idx="2"/>
          </p:nvPr>
        </p:nvPicPr>
        <p:blipFill>
          <a:blip r:embed="rId3"/>
          <a:stretch>
            <a:fillRect/>
          </a:stretch>
        </p:blipFill>
        <p:spPr>
          <a:xfrm>
            <a:off x="4911852" y="2821083"/>
            <a:ext cx="3511296" cy="2633472"/>
          </a:xfrm>
        </p:spPr>
      </p:pic>
      <p:sp>
        <p:nvSpPr>
          <p:cNvPr id="7" name="Rectangle 6"/>
          <p:cNvSpPr/>
          <p:nvPr/>
        </p:nvSpPr>
        <p:spPr>
          <a:xfrm>
            <a:off x="571472" y="2000240"/>
            <a:ext cx="4572000" cy="646331"/>
          </a:xfrm>
          <a:prstGeom prst="rect">
            <a:avLst/>
          </a:prstGeom>
        </p:spPr>
        <p:txBody>
          <a:bodyPr>
            <a:spAutoFit/>
          </a:bodyPr>
          <a:lstStyle/>
          <a:p>
            <a:r>
              <a:rPr lang="fr-FR" dirty="0" smtClean="0"/>
              <a:t>Premier genre</a:t>
            </a:r>
          </a:p>
          <a:p>
            <a:r>
              <a:rPr lang="fr-FR" dirty="0" smtClean="0"/>
              <a:t>Lors de contact non travaillant </a:t>
            </a:r>
          </a:p>
        </p:txBody>
      </p:sp>
      <p:sp>
        <p:nvSpPr>
          <p:cNvPr id="8" name="Espace réservé du contenu 7"/>
          <p:cNvSpPr>
            <a:spLocks noGrp="1"/>
          </p:cNvSpPr>
          <p:nvPr>
            <p:ph sz="half" idx="1"/>
          </p:nvPr>
        </p:nvSpPr>
        <p:spPr/>
        <p:txBody>
          <a:bodyPr/>
          <a:lstStyle/>
          <a:p>
            <a:endParaRPr lang="fr-FR"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smtClean="0"/>
              <a:t>Deuxième genre</a:t>
            </a:r>
          </a:p>
          <a:p>
            <a:endParaRPr lang="fr-FR" dirty="0" smtClean="0"/>
          </a:p>
          <a:p>
            <a:r>
              <a:rPr lang="fr-FR" dirty="0" smtClean="0"/>
              <a:t>Lors de la mastication unilatérale</a:t>
            </a:r>
          </a:p>
          <a:p>
            <a:r>
              <a:rPr lang="fr-FR" sz="1200" dirty="0" smtClean="0"/>
              <a:t>Le condyle pivotant est le point d’appui,</a:t>
            </a:r>
          </a:p>
          <a:p>
            <a:r>
              <a:rPr lang="fr-FR" sz="1200" dirty="0" smtClean="0"/>
              <a:t>La Résistance est le bol alimentaire coté travaillant</a:t>
            </a:r>
          </a:p>
          <a:p>
            <a:r>
              <a:rPr lang="fr-FR" sz="1200" dirty="0" smtClean="0"/>
              <a:t>La Force est représenté par les muscles masticateurs coté opposé est la plus grande</a:t>
            </a:r>
          </a:p>
          <a:p>
            <a:endParaRPr lang="fr-FR" sz="1200" dirty="0" smtClean="0"/>
          </a:p>
          <a:p>
            <a:endParaRPr lang="fr-FR" sz="1200" dirty="0" smtClean="0"/>
          </a:p>
        </p:txBody>
      </p:sp>
      <p:pic>
        <p:nvPicPr>
          <p:cNvPr id="5" name="Espace réservé du contenu 4" descr="13042009(005).jpg"/>
          <p:cNvPicPr>
            <a:picLocks noGrp="1" noChangeAspect="1"/>
          </p:cNvPicPr>
          <p:nvPr>
            <p:ph sz="half" idx="2"/>
          </p:nvPr>
        </p:nvPicPr>
        <p:blipFill>
          <a:blip r:embed="rId3"/>
          <a:stretch>
            <a:fillRect/>
          </a:stretch>
        </p:blipFill>
        <p:spPr>
          <a:xfrm>
            <a:off x="4911852" y="2821083"/>
            <a:ext cx="3511296" cy="263347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sz="2800" dirty="0" smtClean="0"/>
          </a:p>
          <a:p>
            <a:r>
              <a:rPr lang="fr-FR" sz="2800" dirty="0" smtClean="0"/>
              <a:t>Ceci explique que la mastication unilatérale est la plus efficace</a:t>
            </a:r>
          </a:p>
          <a:p>
            <a:endParaRPr lang="fr-FR" dirty="0"/>
          </a:p>
        </p:txBody>
      </p:sp>
      <p:sp>
        <p:nvSpPr>
          <p:cNvPr id="8" name="Espace réservé du contenu 7"/>
          <p:cNvSpPr>
            <a:spLocks noGrp="1"/>
          </p:cNvSpPr>
          <p:nvPr>
            <p:ph sz="half" idx="2"/>
          </p:nvPr>
        </p:nvSpPr>
        <p:spPr/>
        <p:txBody>
          <a:bodyPr/>
          <a:lstStyle/>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smtClean="0"/>
              <a:t>Troisième genre</a:t>
            </a:r>
          </a:p>
          <a:p>
            <a:endParaRPr lang="fr-FR" sz="1200" dirty="0" smtClean="0"/>
          </a:p>
          <a:p>
            <a:endParaRPr lang="fr-FR" sz="1200" dirty="0" smtClean="0"/>
          </a:p>
          <a:p>
            <a:endParaRPr lang="fr-FR" sz="1200" dirty="0" smtClean="0"/>
          </a:p>
          <a:p>
            <a:r>
              <a:rPr lang="fr-FR" sz="1200" dirty="0" smtClean="0"/>
              <a:t>Les incisives sont éloignées de  de la force </a:t>
            </a:r>
          </a:p>
          <a:p>
            <a:r>
              <a:rPr lang="fr-FR" sz="1200" dirty="0" smtClean="0"/>
              <a:t>Les incisives  subissent peu de pression </a:t>
            </a:r>
          </a:p>
          <a:p>
            <a:r>
              <a:rPr lang="fr-FR" sz="1200" dirty="0" smtClean="0"/>
              <a:t>Les incisives jouent un rôle de protection vis-à-vis des dents postérieures</a:t>
            </a:r>
          </a:p>
          <a:p>
            <a:endParaRPr lang="fr-FR" sz="1200" dirty="0" smtClean="0"/>
          </a:p>
          <a:p>
            <a:endParaRPr lang="fr-FR" sz="1200" dirty="0" smtClean="0"/>
          </a:p>
          <a:p>
            <a:endParaRPr lang="fr-FR" dirty="0" smtClean="0"/>
          </a:p>
          <a:p>
            <a:endParaRPr lang="fr-FR" dirty="0"/>
          </a:p>
        </p:txBody>
      </p:sp>
      <p:pic>
        <p:nvPicPr>
          <p:cNvPr id="5" name="Espace réservé du contenu 4" descr="13042009(004).jpg"/>
          <p:cNvPicPr>
            <a:picLocks noGrp="1" noChangeAspect="1"/>
          </p:cNvPicPr>
          <p:nvPr>
            <p:ph sz="half" idx="2"/>
          </p:nvPr>
        </p:nvPicPr>
        <p:blipFill>
          <a:blip r:embed="rId3"/>
          <a:stretch>
            <a:fillRect/>
          </a:stretch>
        </p:blipFill>
        <p:spPr>
          <a:xfrm>
            <a:off x="4911852" y="2821083"/>
            <a:ext cx="3511296" cy="263347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Etude dynamique</a:t>
            </a:r>
            <a:endParaRPr lang="fr-FR" dirty="0"/>
          </a:p>
        </p:txBody>
      </p:sp>
      <p:sp>
        <p:nvSpPr>
          <p:cNvPr id="6" name="Espace réservé du contenu 5"/>
          <p:cNvSpPr>
            <a:spLocks noGrp="1"/>
          </p:cNvSpPr>
          <p:nvPr>
            <p:ph sz="half" idx="1"/>
          </p:nvPr>
        </p:nvSpPr>
        <p:spPr/>
        <p:txBody>
          <a:bodyPr>
            <a:normAutofit/>
          </a:bodyPr>
          <a:lstStyle/>
          <a:p>
            <a:r>
              <a:rPr lang="fr-FR" dirty="0" smtClean="0"/>
              <a:t>GYSI </a:t>
            </a:r>
          </a:p>
          <a:p>
            <a:r>
              <a:rPr lang="fr-FR" dirty="0" smtClean="0"/>
              <a:t>la théorie des leviers, considère cette articulation comme un levier du 3e genre dans lequel le condyle est le point d'appui, l'arcade dentaire la résistance et les muscles masticateurs la force </a:t>
            </a:r>
          </a:p>
          <a:p>
            <a:endParaRPr lang="fr-FR" dirty="0" smtClean="0"/>
          </a:p>
        </p:txBody>
      </p:sp>
      <p:pic>
        <p:nvPicPr>
          <p:cNvPr id="10" name="Espace réservé du contenu 9" descr="http://jmhebting.free.fr/images/im83opti.gif">
            <a:hlinkClick r:id="rId3"/>
          </p:cNvPr>
          <p:cNvPicPr>
            <a:picLocks noGrp="1"/>
          </p:cNvPicPr>
          <p:nvPr>
            <p:ph sz="half" idx="2"/>
          </p:nvPr>
        </p:nvPicPr>
        <p:blipFill>
          <a:blip r:embed="rId4"/>
          <a:stretch>
            <a:fillRect/>
          </a:stretch>
        </p:blipFill>
        <p:spPr bwMode="auto">
          <a:xfrm>
            <a:off x="4643438" y="2000240"/>
            <a:ext cx="3500461" cy="3004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  H</a:t>
            </a:r>
            <a:endParaRPr lang="fr-FR" dirty="0"/>
          </a:p>
        </p:txBody>
      </p:sp>
      <p:sp>
        <p:nvSpPr>
          <p:cNvPr id="5" name="Espace réservé du contenu 4"/>
          <p:cNvSpPr>
            <a:spLocks noGrp="1"/>
          </p:cNvSpPr>
          <p:nvPr>
            <p:ph sz="half" idx="1"/>
          </p:nvPr>
        </p:nvSpPr>
        <p:spPr/>
        <p:txBody>
          <a:bodyPr>
            <a:normAutofit fontScale="62500" lnSpcReduction="20000"/>
          </a:bodyPr>
          <a:lstStyle/>
          <a:p>
            <a:r>
              <a:rPr lang="fr-FR" dirty="0" smtClean="0"/>
              <a:t>Robinson a émis une théorie réflexe. Excluant le rôle de point d'appui pour le condyle, elle repose sur deux études </a:t>
            </a:r>
          </a:p>
          <a:p>
            <a:r>
              <a:rPr lang="fr-FR" dirty="0" smtClean="0"/>
              <a:t> - l'étude histologique du ménisque. L'évaluation de sa capacité de résistance à la pression montre qu'il ne peut supporter de fortes pressions tel que le ferait un cartilage hyalin. Capable de régénération, il est vascularisé en périphérie. La richesse d'innervation de la synoviale et des ligaments renforce cette opinion par leur sensibilité aux efforts de pression; </a:t>
            </a:r>
            <a:br>
              <a:rPr lang="fr-FR" dirty="0" smtClean="0"/>
            </a:br>
            <a:r>
              <a:rPr lang="fr-FR" dirty="0" smtClean="0"/>
              <a:t/>
            </a:r>
            <a:br>
              <a:rPr lang="fr-FR" dirty="0" smtClean="0"/>
            </a:br>
            <a:r>
              <a:rPr lang="fr-FR" dirty="0" smtClean="0"/>
              <a:t>-la contraction des muscles masticateurs amenant à des pressions de 30-70 kg est telle que cette puissance ne peut être supportée que par les arcades dentaires.</a:t>
            </a:r>
            <a:br>
              <a:rPr lang="fr-FR" dirty="0" smtClean="0"/>
            </a:br>
            <a:endParaRPr lang="fr-FR" dirty="0" smtClean="0"/>
          </a:p>
          <a:p>
            <a:endParaRPr lang="fr-FR" dirty="0"/>
          </a:p>
        </p:txBody>
      </p:sp>
      <p:pic>
        <p:nvPicPr>
          <p:cNvPr id="7" name="Espace réservé du contenu 6" descr="http://jmhebting.free.fr/images/im9opti.gif">
            <a:hlinkClick r:id="rId3"/>
          </p:cNvPr>
          <p:cNvPicPr>
            <a:picLocks noGrp="1"/>
          </p:cNvPicPr>
          <p:nvPr>
            <p:ph sz="half" idx="2"/>
          </p:nvPr>
        </p:nvPicPr>
        <p:blipFill>
          <a:blip r:embed="rId4"/>
          <a:stretch>
            <a:fillRect/>
          </a:stretch>
        </p:blipFill>
        <p:spPr bwMode="auto">
          <a:xfrm>
            <a:off x="5000628" y="2214554"/>
            <a:ext cx="3357586" cy="3137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graphicFrame>
        <p:nvGraphicFramePr>
          <p:cNvPr id="7" name="Espace réservé du contenu 6"/>
          <p:cNvGraphicFramePr>
            <a:graphicFrameLocks noGrp="1"/>
          </p:cNvGraphicFramePr>
          <p:nvPr>
            <p:ph idx="1"/>
          </p:nvPr>
        </p:nvGraphicFramePr>
        <p:xfrm>
          <a:off x="457200" y="1935163"/>
          <a:ext cx="8229600" cy="2291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fr-FR" dirty="0" smtClean="0"/>
                        <a:t>Classe des leviers </a:t>
                      </a:r>
                      <a:endParaRPr lang="fr-FR" dirty="0"/>
                    </a:p>
                  </a:txBody>
                  <a:tcPr/>
                </a:tc>
                <a:tc>
                  <a:txBody>
                    <a:bodyPr/>
                    <a:lstStyle/>
                    <a:p>
                      <a:r>
                        <a:rPr lang="fr-FR" dirty="0" smtClean="0"/>
                        <a:t>Fonction</a:t>
                      </a:r>
                      <a:endParaRPr lang="fr-FR" dirty="0"/>
                    </a:p>
                  </a:txBody>
                  <a:tcPr/>
                </a:tc>
                <a:tc>
                  <a:txBody>
                    <a:bodyPr/>
                    <a:lstStyle/>
                    <a:p>
                      <a:r>
                        <a:rPr lang="fr-FR" dirty="0" smtClean="0"/>
                        <a:t>effet</a:t>
                      </a:r>
                      <a:endParaRPr lang="fr-FR" dirty="0"/>
                    </a:p>
                  </a:txBody>
                  <a:tcPr/>
                </a:tc>
              </a:tr>
              <a:tr h="370840">
                <a:tc>
                  <a:txBody>
                    <a:bodyPr/>
                    <a:lstStyle/>
                    <a:p>
                      <a:r>
                        <a:rPr lang="fr-FR" dirty="0" smtClean="0"/>
                        <a:t>Classe  3</a:t>
                      </a:r>
                      <a:endParaRPr lang="fr-FR" dirty="0"/>
                    </a:p>
                  </a:txBody>
                  <a:tcPr/>
                </a:tc>
                <a:tc>
                  <a:txBody>
                    <a:bodyPr/>
                    <a:lstStyle/>
                    <a:p>
                      <a:r>
                        <a:rPr lang="fr-FR" dirty="0" smtClean="0"/>
                        <a:t>Occlusion</a:t>
                      </a:r>
                    </a:p>
                    <a:p>
                      <a:r>
                        <a:rPr lang="fr-FR" dirty="0" smtClean="0"/>
                        <a:t>Mastication</a:t>
                      </a:r>
                      <a:endParaRPr lang="fr-FR" dirty="0"/>
                    </a:p>
                  </a:txBody>
                  <a:tcPr/>
                </a:tc>
                <a:tc>
                  <a:txBody>
                    <a:bodyPr/>
                    <a:lstStyle/>
                    <a:p>
                      <a:r>
                        <a:rPr lang="fr-FR" dirty="0" smtClean="0"/>
                        <a:t>autoprotection</a:t>
                      </a:r>
                      <a:endParaRPr lang="fr-FR" dirty="0"/>
                    </a:p>
                  </a:txBody>
                  <a:tcPr/>
                </a:tc>
              </a:tr>
              <a:tr h="370840">
                <a:tc>
                  <a:txBody>
                    <a:bodyPr/>
                    <a:lstStyle/>
                    <a:p>
                      <a:r>
                        <a:rPr lang="fr-FR" dirty="0" smtClean="0"/>
                        <a:t>Classe</a:t>
                      </a:r>
                      <a:r>
                        <a:rPr lang="fr-FR" baseline="0" dirty="0" smtClean="0"/>
                        <a:t> 2</a:t>
                      </a:r>
                      <a:endParaRPr lang="fr-FR" dirty="0"/>
                    </a:p>
                  </a:txBody>
                  <a:tcPr/>
                </a:tc>
                <a:tc>
                  <a:txBody>
                    <a:bodyPr/>
                    <a:lstStyle/>
                    <a:p>
                      <a:r>
                        <a:rPr lang="fr-FR" dirty="0" smtClean="0"/>
                        <a:t>Mastication </a:t>
                      </a:r>
                    </a:p>
                    <a:p>
                      <a:r>
                        <a:rPr lang="fr-FR" dirty="0" smtClean="0"/>
                        <a:t>unilatérale</a:t>
                      </a:r>
                      <a:endParaRPr lang="fr-FR" dirty="0"/>
                    </a:p>
                  </a:txBody>
                  <a:tcPr/>
                </a:tc>
                <a:tc>
                  <a:txBody>
                    <a:bodyPr/>
                    <a:lstStyle/>
                    <a:p>
                      <a:r>
                        <a:rPr lang="fr-FR" dirty="0" smtClean="0"/>
                        <a:t>Efficacité masticatoire</a:t>
                      </a:r>
                      <a:endParaRPr lang="fr-FR" dirty="0"/>
                    </a:p>
                  </a:txBody>
                  <a:tcPr/>
                </a:tc>
              </a:tr>
              <a:tr h="370840">
                <a:tc>
                  <a:txBody>
                    <a:bodyPr/>
                    <a:lstStyle/>
                    <a:p>
                      <a:r>
                        <a:rPr lang="fr-FR" dirty="0" smtClean="0"/>
                        <a:t>Classe 1</a:t>
                      </a:r>
                      <a:endParaRPr lang="fr-FR" dirty="0"/>
                    </a:p>
                  </a:txBody>
                  <a:tcPr/>
                </a:tc>
                <a:tc>
                  <a:txBody>
                    <a:bodyPr/>
                    <a:lstStyle/>
                    <a:p>
                      <a:r>
                        <a:rPr lang="fr-FR" dirty="0" smtClean="0"/>
                        <a:t>Excursions latérales:</a:t>
                      </a:r>
                    </a:p>
                    <a:p>
                      <a:r>
                        <a:rPr lang="fr-FR" dirty="0" err="1" smtClean="0"/>
                        <a:t>supracontacts</a:t>
                      </a:r>
                      <a:endParaRPr lang="fr-FR" dirty="0"/>
                    </a:p>
                  </a:txBody>
                  <a:tcPr/>
                </a:tc>
                <a:tc>
                  <a:txBody>
                    <a:bodyPr/>
                    <a:lstStyle/>
                    <a:p>
                      <a:r>
                        <a:rPr lang="fr-FR" dirty="0" smtClean="0"/>
                        <a:t>Autodestructions par contacts non travaillants</a:t>
                      </a:r>
                      <a:endParaRPr lang="fr-FR"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B: le système neurologique</a:t>
            </a:r>
            <a:endParaRPr lang="fr-FR" dirty="0"/>
          </a:p>
        </p:txBody>
      </p:sp>
      <p:sp>
        <p:nvSpPr>
          <p:cNvPr id="6" name="Espace réservé du contenu 5"/>
          <p:cNvSpPr>
            <a:spLocks noGrp="1"/>
          </p:cNvSpPr>
          <p:nvPr>
            <p:ph idx="1"/>
          </p:nvPr>
        </p:nvSpPr>
        <p:spPr/>
        <p:txBody>
          <a:bodyPr/>
          <a:lstStyle/>
          <a:p>
            <a:r>
              <a:rPr lang="fr-FR" dirty="0" smtClean="0"/>
              <a:t>L’activité musculaire est sous la dépendance du système nerveux grâce à ses activités sensitives et motrices.</a:t>
            </a:r>
          </a:p>
          <a:p>
            <a:r>
              <a:rPr lang="fr-FR" dirty="0" smtClean="0"/>
              <a:t>l’activité musculaire est sous  la dépendance de deux systèmes</a:t>
            </a:r>
          </a:p>
          <a:p>
            <a:pPr lvl="1"/>
            <a:r>
              <a:rPr lang="fr-FR" dirty="0" smtClean="0"/>
              <a:t>Reflexe</a:t>
            </a:r>
          </a:p>
          <a:p>
            <a:pPr lvl="1"/>
            <a:r>
              <a:rPr lang="fr-FR" dirty="0" smtClean="0"/>
              <a:t>Contrôlé</a:t>
            </a:r>
          </a:p>
          <a:p>
            <a:pPr lvl="1"/>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rgbClr val="FF0000"/>
                </a:solidFill>
              </a:rPr>
              <a:t>Le système reflexe </a:t>
            </a:r>
            <a:r>
              <a:rPr lang="fr-FR" dirty="0" smtClean="0"/>
              <a:t>fonctionne par l’intermédiaire de la moelle épinière sans intervention du système nerveux central.</a:t>
            </a:r>
          </a:p>
          <a:p>
            <a:r>
              <a:rPr lang="fr-FR" dirty="0" smtClean="0"/>
              <a:t>Ce message sensitif induit directement une réponse  motrice</a:t>
            </a:r>
          </a:p>
          <a:p>
            <a:r>
              <a:rPr lang="fr-FR" dirty="0" smtClean="0"/>
              <a:t>Un certain nombre de reflexes, par leur répétition peuvent induire une mémorisation</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rgbClr val="FF0000"/>
                </a:solidFill>
              </a:rPr>
              <a:t>Le système contrôlé </a:t>
            </a:r>
            <a:r>
              <a:rPr lang="fr-FR" dirty="0" smtClean="0"/>
              <a:t>passe par le SNC et est à l’origine de tous les mouvements volontaires</a:t>
            </a:r>
          </a:p>
          <a:p>
            <a:pPr lvl="1"/>
            <a:r>
              <a:rPr lang="fr-FR" dirty="0" smtClean="0"/>
              <a:t>Les organes proprioceptifs</a:t>
            </a:r>
          </a:p>
          <a:p>
            <a:pPr lvl="1"/>
            <a:r>
              <a:rPr lang="fr-FR" dirty="0" smtClean="0"/>
              <a:t>Le système moteur</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Muscles masticateurs et mouvements de l’ATM</a:t>
            </a:r>
            <a:endParaRPr lang="fr-FR" sz="3200" dirty="0"/>
          </a:p>
        </p:txBody>
      </p:sp>
      <p:graphicFrame>
        <p:nvGraphicFramePr>
          <p:cNvPr id="4" name="Espace réservé du contenu 3"/>
          <p:cNvGraphicFramePr>
            <a:graphicFrameLocks noGrp="1"/>
          </p:cNvGraphicFramePr>
          <p:nvPr>
            <p:ph idx="1"/>
          </p:nvPr>
        </p:nvGraphicFramePr>
        <p:xfrm>
          <a:off x="457200" y="1935163"/>
          <a:ext cx="8229600" cy="4668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dirty="0" smtClean="0"/>
                        <a:t>MOUVEMENTS</a:t>
                      </a:r>
                      <a:endParaRPr lang="fr-FR" dirty="0"/>
                    </a:p>
                  </a:txBody>
                  <a:tcPr/>
                </a:tc>
                <a:tc>
                  <a:txBody>
                    <a:bodyPr/>
                    <a:lstStyle/>
                    <a:p>
                      <a:r>
                        <a:rPr lang="fr-FR" dirty="0" smtClean="0"/>
                        <a:t>MUSCLES</a:t>
                      </a:r>
                      <a:endParaRPr lang="fr-FR" dirty="0"/>
                    </a:p>
                  </a:txBody>
                  <a:tcPr/>
                </a:tc>
              </a:tr>
              <a:tr h="370840">
                <a:tc>
                  <a:txBody>
                    <a:bodyPr/>
                    <a:lstStyle/>
                    <a:p>
                      <a:r>
                        <a:rPr lang="fr-FR" dirty="0" smtClean="0"/>
                        <a:t>Elévation</a:t>
                      </a:r>
                      <a:r>
                        <a:rPr lang="fr-FR" baseline="0" dirty="0" smtClean="0"/>
                        <a:t> (fermeture de la bouche)</a:t>
                      </a:r>
                      <a:endParaRPr lang="fr-FR" dirty="0"/>
                    </a:p>
                  </a:txBody>
                  <a:tcPr/>
                </a:tc>
                <a:tc>
                  <a:txBody>
                    <a:bodyPr/>
                    <a:lstStyle/>
                    <a:p>
                      <a:r>
                        <a:rPr lang="fr-FR" dirty="0" smtClean="0"/>
                        <a:t>Muscle temporal</a:t>
                      </a:r>
                    </a:p>
                    <a:p>
                      <a:r>
                        <a:rPr lang="fr-FR" dirty="0" smtClean="0"/>
                        <a:t>Muscle  masséter</a:t>
                      </a:r>
                    </a:p>
                    <a:p>
                      <a:r>
                        <a:rPr lang="fr-FR" dirty="0" smtClean="0"/>
                        <a:t>Muscle ptérygoïdien médial</a:t>
                      </a:r>
                      <a:endParaRPr lang="fr-FR" dirty="0"/>
                    </a:p>
                  </a:txBody>
                  <a:tcPr/>
                </a:tc>
              </a:tr>
              <a:tr h="370840">
                <a:tc>
                  <a:txBody>
                    <a:bodyPr/>
                    <a:lstStyle/>
                    <a:p>
                      <a:r>
                        <a:rPr lang="fr-FR" dirty="0" smtClean="0"/>
                        <a:t>Abaissement (ouverture de la bouche)</a:t>
                      </a:r>
                      <a:endParaRPr lang="fr-FR" dirty="0"/>
                    </a:p>
                  </a:txBody>
                  <a:tcPr/>
                </a:tc>
                <a:tc>
                  <a:txBody>
                    <a:bodyPr/>
                    <a:lstStyle/>
                    <a:p>
                      <a:r>
                        <a:rPr lang="fr-FR" dirty="0" smtClean="0"/>
                        <a:t>Force de gravité</a:t>
                      </a:r>
                    </a:p>
                    <a:p>
                      <a:r>
                        <a:rPr lang="fr-FR" dirty="0" smtClean="0"/>
                        <a:t>Muscle ptérygoïdiens latéraux</a:t>
                      </a:r>
                    </a:p>
                    <a:p>
                      <a:r>
                        <a:rPr lang="fr-FR" dirty="0" smtClean="0"/>
                        <a:t>Muscles supra et infra-hyoïdiens</a:t>
                      </a:r>
                      <a:endParaRPr lang="fr-FR" dirty="0"/>
                    </a:p>
                  </a:txBody>
                  <a:tcPr/>
                </a:tc>
              </a:tr>
              <a:tr h="370840">
                <a:tc>
                  <a:txBody>
                    <a:bodyPr/>
                    <a:lstStyle/>
                    <a:p>
                      <a:r>
                        <a:rPr lang="fr-FR" dirty="0" err="1" smtClean="0"/>
                        <a:t>Anté</a:t>
                      </a:r>
                      <a:r>
                        <a:rPr lang="fr-FR" dirty="0" smtClean="0"/>
                        <a:t>-pulsion du menton</a:t>
                      </a:r>
                      <a:endParaRPr lang="fr-FR" dirty="0"/>
                    </a:p>
                  </a:txBody>
                  <a:tcPr/>
                </a:tc>
                <a:tc>
                  <a:txBody>
                    <a:bodyPr/>
                    <a:lstStyle/>
                    <a:p>
                      <a:r>
                        <a:rPr lang="fr-FR" dirty="0" smtClean="0"/>
                        <a:t>Muscle ptérygoïdien latéral</a:t>
                      </a:r>
                    </a:p>
                    <a:p>
                      <a:r>
                        <a:rPr lang="fr-FR" dirty="0" smtClean="0"/>
                        <a:t>Muscle ptérygoïdien médial</a:t>
                      </a:r>
                      <a:endParaRPr lang="fr-FR" dirty="0"/>
                    </a:p>
                  </a:txBody>
                  <a:tcPr/>
                </a:tc>
              </a:tr>
              <a:tr h="370840">
                <a:tc>
                  <a:txBody>
                    <a:bodyPr/>
                    <a:lstStyle/>
                    <a:p>
                      <a:r>
                        <a:rPr lang="fr-FR" dirty="0" smtClean="0"/>
                        <a:t>Rétropulsion du menton</a:t>
                      </a:r>
                      <a:endParaRPr lang="fr-FR" dirty="0"/>
                    </a:p>
                  </a:txBody>
                  <a:tcPr/>
                </a:tc>
                <a:tc>
                  <a:txBody>
                    <a:bodyPr/>
                    <a:lstStyle/>
                    <a:p>
                      <a:r>
                        <a:rPr lang="fr-FR" dirty="0" smtClean="0"/>
                        <a:t>Muscle temporal</a:t>
                      </a:r>
                    </a:p>
                    <a:p>
                      <a:r>
                        <a:rPr lang="fr-FR" dirty="0" smtClean="0"/>
                        <a:t>Muscle masséter</a:t>
                      </a:r>
                      <a:endParaRPr lang="fr-FR" dirty="0"/>
                    </a:p>
                  </a:txBody>
                  <a:tcPr/>
                </a:tc>
              </a:tr>
              <a:tr h="370840">
                <a:tc>
                  <a:txBody>
                    <a:bodyPr/>
                    <a:lstStyle/>
                    <a:p>
                      <a:r>
                        <a:rPr lang="fr-FR" dirty="0" smtClean="0"/>
                        <a:t>Mouvements de latéralité (diduction) (broyage et mâchonnement)</a:t>
                      </a:r>
                      <a:endParaRPr lang="fr-FR" dirty="0"/>
                    </a:p>
                  </a:txBody>
                  <a:tcPr/>
                </a:tc>
                <a:tc>
                  <a:txBody>
                    <a:bodyPr/>
                    <a:lstStyle/>
                    <a:p>
                      <a:r>
                        <a:rPr lang="fr-FR" dirty="0" smtClean="0"/>
                        <a:t>Muscle temporal homolatéral</a:t>
                      </a:r>
                    </a:p>
                    <a:p>
                      <a:r>
                        <a:rPr lang="fr-FR" dirty="0" smtClean="0"/>
                        <a:t>Muscle masséter homolatéral</a:t>
                      </a:r>
                    </a:p>
                    <a:p>
                      <a:r>
                        <a:rPr lang="fr-FR" dirty="0" smtClean="0"/>
                        <a:t>Muscle ptérygoïdien latéral (controlatéral)</a:t>
                      </a:r>
                      <a:endParaRPr lang="fr-FR"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organes proprioceptifs</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smtClean="0">
                <a:solidFill>
                  <a:srgbClr val="00B050"/>
                </a:solidFill>
              </a:rPr>
              <a:t>La fibre neuromusculaire </a:t>
            </a:r>
            <a:r>
              <a:rPr lang="fr-FR" dirty="0" smtClean="0"/>
              <a:t>est un organe sensoriel qui réagit à la contraction et l’étirement du muscle</a:t>
            </a:r>
          </a:p>
          <a:p>
            <a:pPr algn="just"/>
            <a:r>
              <a:rPr lang="fr-FR" dirty="0" smtClean="0">
                <a:solidFill>
                  <a:srgbClr val="00B050"/>
                </a:solidFill>
              </a:rPr>
              <a:t>Les propriocepteurs articulaires </a:t>
            </a:r>
            <a:r>
              <a:rPr lang="fr-FR" dirty="0" smtClean="0"/>
              <a:t>présents dans les tissus articulaires et les tendons des muscles (organes de GOLGI) sont mis en activité par les  déplacements survenant dans ces tissus</a:t>
            </a:r>
          </a:p>
          <a:p>
            <a:pPr algn="just"/>
            <a:r>
              <a:rPr lang="fr-FR" dirty="0" smtClean="0">
                <a:solidFill>
                  <a:srgbClr val="00B050"/>
                </a:solidFill>
              </a:rPr>
              <a:t>Les propriocepteurs parodontaux </a:t>
            </a:r>
            <a:r>
              <a:rPr lang="fr-FR" dirty="0" smtClean="0"/>
              <a:t>sont des mécanorécepteurs Ils ne peuvent être excités que par des forces occlusales</a:t>
            </a:r>
          </a:p>
          <a:p>
            <a:pPr algn="just"/>
            <a:r>
              <a:rPr lang="fr-FR" dirty="0" smtClean="0">
                <a:solidFill>
                  <a:srgbClr val="FFC000"/>
                </a:solidFill>
              </a:rPr>
              <a:t>LES IMPLANTS DENTAIRES N’ONT PAS DE PARODONTE</a:t>
            </a:r>
            <a:endParaRPr lang="fr-FR" dirty="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moteur</a:t>
            </a:r>
            <a:endParaRPr lang="fr-FR" dirty="0"/>
          </a:p>
        </p:txBody>
      </p:sp>
      <p:sp>
        <p:nvSpPr>
          <p:cNvPr id="3" name="Espace réservé du contenu 2"/>
          <p:cNvSpPr>
            <a:spLocks noGrp="1"/>
          </p:cNvSpPr>
          <p:nvPr>
            <p:ph idx="1"/>
          </p:nvPr>
        </p:nvSpPr>
        <p:spPr/>
        <p:txBody>
          <a:bodyPr/>
          <a:lstStyle/>
          <a:p>
            <a:r>
              <a:rPr lang="fr-FR" dirty="0" smtClean="0"/>
              <a:t>Provoque la contraction musculaire</a:t>
            </a:r>
          </a:p>
          <a:p>
            <a:r>
              <a:rPr lang="fr-FR" dirty="0" smtClean="0"/>
              <a:t>Lorsqu’elles sont innervés par une seule cellule motrice, plusieurs fibres motrices se contracteront en même temps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Pour les organes </a:t>
            </a:r>
            <a:r>
              <a:rPr lang="fr-FR" dirty="0" err="1"/>
              <a:t>myotendineux</a:t>
            </a:r>
            <a:r>
              <a:rPr lang="fr-FR" dirty="0"/>
              <a:t> on a deux types d’afférences : les fibres IA et les fibres de type II.</a:t>
            </a:r>
          </a:p>
          <a:p>
            <a:r>
              <a:rPr lang="fr-FR" dirty="0"/>
              <a:t> </a:t>
            </a:r>
          </a:p>
          <a:p>
            <a:r>
              <a:rPr lang="fr-FR" dirty="0"/>
              <a:t>L’étirement de la mandibule génère une décharge dans la fibre IA de gros diamètre et myélinisée.</a:t>
            </a:r>
          </a:p>
          <a:p>
            <a:r>
              <a:rPr lang="fr-FR" dirty="0"/>
              <a:t> </a:t>
            </a:r>
          </a:p>
        </p:txBody>
      </p:sp>
    </p:spTree>
    <p:extLst>
      <p:ext uri="{BB962C8B-B14F-4D97-AF65-F5344CB8AC3E}">
        <p14:creationId xmlns:p14="http://schemas.microsoft.com/office/powerpoint/2010/main" val="2301398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La conduction de l’influx se fait vers le tronc cérébral et pénètre dans celui ci par la racine sensitive du trijumeau.</a:t>
            </a:r>
          </a:p>
          <a:p>
            <a:r>
              <a:rPr lang="fr-FR" dirty="0"/>
              <a:t> </a:t>
            </a:r>
          </a:p>
          <a:p>
            <a:r>
              <a:rPr lang="fr-FR" dirty="0"/>
              <a:t>La fibre IA afférente possède son noyau dans le Noyau Mésencéphalique du Trijumeau noté NMT.</a:t>
            </a:r>
          </a:p>
          <a:p>
            <a:r>
              <a:rPr lang="fr-FR" dirty="0"/>
              <a:t> </a:t>
            </a:r>
          </a:p>
          <a:p>
            <a:r>
              <a:rPr lang="fr-FR" dirty="0"/>
              <a:t>Puis elle se dirige vers le noyau moteur où il y a synapse avec une fibre efférente qui sort par la racine motrice du trijumeau et se dirige vers le muscle.</a:t>
            </a:r>
          </a:p>
          <a:p>
            <a:r>
              <a:rPr lang="fr-FR" dirty="0"/>
              <a:t> </a:t>
            </a:r>
          </a:p>
          <a:p>
            <a:r>
              <a:rPr lang="fr-FR" dirty="0"/>
              <a:t>Il y a contraction.</a:t>
            </a:r>
          </a:p>
          <a:p>
            <a:r>
              <a:rPr lang="fr-FR" dirty="0"/>
              <a:t> </a:t>
            </a:r>
          </a:p>
        </p:txBody>
      </p:sp>
    </p:spTree>
    <p:extLst>
      <p:ext uri="{BB962C8B-B14F-4D97-AF65-F5344CB8AC3E}">
        <p14:creationId xmlns:p14="http://schemas.microsoft.com/office/powerpoint/2010/main" val="2869910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a:t>C’est le réflexe monosynaptique </a:t>
            </a:r>
            <a:r>
              <a:rPr lang="fr-FR" dirty="0" err="1"/>
              <a:t>trijeminal</a:t>
            </a:r>
            <a:r>
              <a:rPr lang="fr-FR" dirty="0"/>
              <a:t>.</a:t>
            </a:r>
          </a:p>
          <a:p>
            <a:r>
              <a:rPr lang="fr-FR" dirty="0"/>
              <a:t> </a:t>
            </a:r>
          </a:p>
          <a:p>
            <a:r>
              <a:rPr lang="fr-FR" dirty="0"/>
              <a:t>Le noyau masticateur ou NMT ( noyau moteur du T ) contient les racines motrices.</a:t>
            </a:r>
          </a:p>
          <a:p>
            <a:r>
              <a:rPr lang="fr-FR" dirty="0"/>
              <a:t> </a:t>
            </a:r>
          </a:p>
          <a:p>
            <a:r>
              <a:rPr lang="fr-FR" dirty="0"/>
              <a:t>Le NMT contient les corps cellulaires des fibres IA et fibre II.</a:t>
            </a:r>
          </a:p>
          <a:p>
            <a:r>
              <a:rPr lang="fr-FR" dirty="0"/>
              <a:t> </a:t>
            </a:r>
          </a:p>
          <a:p>
            <a:r>
              <a:rPr lang="fr-FR" dirty="0"/>
              <a:t>Dans le même temps de l’étirement est véhiculé par les fibres II une autre information Ces fibres de type II se dirige vers le noyau supra </a:t>
            </a:r>
            <a:r>
              <a:rPr lang="fr-FR" dirty="0" err="1"/>
              <a:t>trijeminal</a:t>
            </a:r>
            <a:r>
              <a:rPr lang="fr-FR" dirty="0"/>
              <a:t> plus rostral au NMT et ces fibres stimulent des inter neurones inhibiteurs qui vont inhiber les moto neurones du noyaux masticateur.</a:t>
            </a:r>
          </a:p>
          <a:p>
            <a:r>
              <a:rPr lang="fr-FR" dirty="0"/>
              <a:t> </a:t>
            </a:r>
          </a:p>
          <a:p>
            <a:endParaRPr lang="fr-FR" dirty="0"/>
          </a:p>
          <a:p>
            <a:endParaRPr lang="fr-FR" dirty="0"/>
          </a:p>
          <a:p>
            <a:endParaRPr lang="fr-FR" dirty="0"/>
          </a:p>
        </p:txBody>
      </p:sp>
    </p:spTree>
    <p:extLst>
      <p:ext uri="{BB962C8B-B14F-4D97-AF65-F5344CB8AC3E}">
        <p14:creationId xmlns:p14="http://schemas.microsoft.com/office/powerpoint/2010/main" val="3746952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dirty="0"/>
              <a:t>La fibre II plus lente possède 2 synapses, après le reflex de contraction il y a un réflexe d’inhibition c’est un rétrocontrôle. La réponse est plus lente mais elle arrête la contraction.</a:t>
            </a:r>
          </a:p>
          <a:p>
            <a:r>
              <a:rPr lang="fr-FR" dirty="0"/>
              <a:t> </a:t>
            </a:r>
          </a:p>
          <a:p>
            <a:r>
              <a:rPr lang="fr-FR" dirty="0"/>
              <a:t>1 -Parallèlement la contraction musculaire générée par le réflexe myotatique provoque la contraction des OMT qui génère une information véhiculée par les fibres IB dont les corps cellulaires sont dans le GG </a:t>
            </a:r>
            <a:r>
              <a:rPr lang="fr-FR" dirty="0" err="1"/>
              <a:t>trijeminal</a:t>
            </a:r>
            <a:r>
              <a:rPr lang="fr-FR" dirty="0"/>
              <a:t>.</a:t>
            </a:r>
          </a:p>
          <a:p>
            <a:r>
              <a:rPr lang="fr-FR" dirty="0"/>
              <a:t> </a:t>
            </a:r>
          </a:p>
          <a:p>
            <a:r>
              <a:rPr lang="fr-FR" dirty="0"/>
              <a:t>Les fibres IB vont directement dans le NST et activent des neurones inhibiteurs qui vont vers le noyau masticateur NMT.</a:t>
            </a:r>
          </a:p>
          <a:p>
            <a:r>
              <a:rPr lang="fr-FR" dirty="0"/>
              <a:t> </a:t>
            </a:r>
          </a:p>
        </p:txBody>
      </p:sp>
    </p:spTree>
    <p:extLst>
      <p:ext uri="{BB962C8B-B14F-4D97-AF65-F5344CB8AC3E}">
        <p14:creationId xmlns:p14="http://schemas.microsoft.com/office/powerpoint/2010/main" val="1669128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La contraction si elle est trop intense les OMT arrêtent le phénomène de contraction.</a:t>
            </a:r>
          </a:p>
          <a:p>
            <a:r>
              <a:rPr lang="fr-FR" dirty="0"/>
              <a:t>2 – il faut pour qu’il y ai contraction un relâchement des muscle abaisseurs antagoniste.</a:t>
            </a:r>
          </a:p>
          <a:p>
            <a:r>
              <a:rPr lang="fr-FR" dirty="0"/>
              <a:t> </a:t>
            </a:r>
          </a:p>
          <a:p>
            <a:r>
              <a:rPr lang="fr-FR" dirty="0"/>
              <a:t>Les fibres IA émettent des collatérales qui se détachent du </a:t>
            </a:r>
            <a:r>
              <a:rPr lang="fr-FR" dirty="0" err="1"/>
              <a:t>protoneurone</a:t>
            </a:r>
            <a:r>
              <a:rPr lang="fr-FR" dirty="0"/>
              <a:t>  activant les neurones inhibiteurs à proximité des noyaux moteurs du muscle antagoniste</a:t>
            </a:r>
          </a:p>
          <a:p>
            <a:r>
              <a:rPr lang="fr-FR" dirty="0"/>
              <a:t> </a:t>
            </a:r>
          </a:p>
          <a:p>
            <a:r>
              <a:rPr lang="fr-FR" dirty="0"/>
              <a:t>Dans le cas de notre schéma puis que le muscle cité en exemple est le </a:t>
            </a:r>
            <a:r>
              <a:rPr lang="fr-FR" dirty="0" err="1"/>
              <a:t>platysma</a:t>
            </a:r>
            <a:r>
              <a:rPr lang="fr-FR" dirty="0"/>
              <a:t> on a une synapse dans le noyau moteur du VII.</a:t>
            </a:r>
          </a:p>
          <a:p>
            <a:r>
              <a:rPr lang="fr-FR" dirty="0"/>
              <a:t> </a:t>
            </a:r>
          </a:p>
          <a:p>
            <a:r>
              <a:rPr lang="fr-FR" dirty="0"/>
              <a:t>C’est un réflexe myotatique inverse qui inhibe le muscle antagoniste.</a:t>
            </a:r>
          </a:p>
          <a:p>
            <a:r>
              <a:rPr lang="fr-FR" dirty="0"/>
              <a:t> </a:t>
            </a:r>
          </a:p>
        </p:txBody>
      </p:sp>
    </p:spTree>
    <p:extLst>
      <p:ext uri="{BB962C8B-B14F-4D97-AF65-F5344CB8AC3E}">
        <p14:creationId xmlns:p14="http://schemas.microsoft.com/office/powerpoint/2010/main" val="320300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a:t>On a aussi une inhibition de la langue qui cesse son activité lorsque la mandibule revient en ICM ( pas de morsure )</a:t>
            </a:r>
          </a:p>
          <a:p>
            <a:r>
              <a:rPr lang="fr-FR" dirty="0"/>
              <a:t> </a:t>
            </a:r>
          </a:p>
          <a:p>
            <a:r>
              <a:rPr lang="fr-FR" dirty="0"/>
              <a:t>Il y a donc une collatérale qui va vers le noyau moteur du XII en provenance des axones de IA et qui inhibe les afférences du XII.</a:t>
            </a:r>
          </a:p>
          <a:p>
            <a:r>
              <a:rPr lang="fr-FR" dirty="0"/>
              <a:t> </a:t>
            </a:r>
          </a:p>
          <a:p>
            <a:r>
              <a:rPr lang="fr-FR" dirty="0"/>
              <a:t> </a:t>
            </a:r>
          </a:p>
          <a:p>
            <a:r>
              <a:rPr lang="fr-FR" dirty="0"/>
              <a:t> </a:t>
            </a:r>
          </a:p>
          <a:p>
            <a:endParaRPr lang="fr-FR" dirty="0"/>
          </a:p>
        </p:txBody>
      </p:sp>
    </p:spTree>
    <p:extLst>
      <p:ext uri="{BB962C8B-B14F-4D97-AF65-F5344CB8AC3E}">
        <p14:creationId xmlns:p14="http://schemas.microsoft.com/office/powerpoint/2010/main" val="4036396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L’abaissement de la mandibule n’est pas réflexe chez l’homme contrairement aux </a:t>
            </a:r>
            <a:r>
              <a:rPr lang="fr-FR" dirty="0" smtClean="0"/>
              <a:t>rongeurs</a:t>
            </a:r>
            <a:endParaRPr lang="fr-FR" dirty="0"/>
          </a:p>
          <a:p>
            <a:endParaRPr lang="fr-FR" dirty="0"/>
          </a:p>
          <a:p>
            <a:endParaRPr lang="fr-FR" dirty="0"/>
          </a:p>
        </p:txBody>
      </p:sp>
    </p:spTree>
    <p:extLst>
      <p:ext uri="{BB962C8B-B14F-4D97-AF65-F5344CB8AC3E}">
        <p14:creationId xmlns:p14="http://schemas.microsoft.com/office/powerpoint/2010/main" val="2327014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Le reflexe monosynaptique trigéminal</a:t>
            </a:r>
            <a:endParaRPr lang="fr-FR" sz="4000" dirty="0"/>
          </a:p>
        </p:txBody>
      </p:sp>
      <p:pic>
        <p:nvPicPr>
          <p:cNvPr id="4" name="Espace réservé du contenu 3" descr="RMT.jpg"/>
          <p:cNvPicPr>
            <a:picLocks noGrp="1" noChangeAspect="1"/>
          </p:cNvPicPr>
          <p:nvPr>
            <p:ph idx="1"/>
          </p:nvPr>
        </p:nvPicPr>
        <p:blipFill rotWithShape="1">
          <a:blip r:embed="rId3"/>
          <a:srcRect l="-1" t="19136" r="59154" b="27950"/>
          <a:stretch/>
        </p:blipFill>
        <p:spPr>
          <a:xfrm>
            <a:off x="467544" y="2181224"/>
            <a:ext cx="7488832" cy="427211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Muscles de l’appareil manducateur</a:t>
            </a: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smtClean="0"/>
          </a:p>
          <a:p>
            <a:r>
              <a:rPr lang="fr-FR" dirty="0" smtClean="0"/>
              <a:t>Muscles élévateurs</a:t>
            </a:r>
          </a:p>
          <a:p>
            <a:r>
              <a:rPr lang="fr-FR" dirty="0" smtClean="0"/>
              <a:t>Muscles abaisseurs</a:t>
            </a:r>
          </a:p>
          <a:p>
            <a:r>
              <a:rPr lang="fr-FR" dirty="0" smtClean="0"/>
              <a:t>Muscles protracteurs et rétracteurs</a:t>
            </a:r>
          </a:p>
          <a:p>
            <a:pPr lvl="1"/>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MT.jpg"/>
          <p:cNvPicPr>
            <a:picLocks noGrp="1" noChangeAspect="1"/>
          </p:cNvPicPr>
          <p:nvPr>
            <p:ph idx="1"/>
          </p:nvPr>
        </p:nvPicPr>
        <p:blipFill rotWithShape="1">
          <a:blip r:embed="rId3"/>
          <a:srcRect l="5084" t="16616" r="61221" b="26747"/>
          <a:stretch/>
        </p:blipFill>
        <p:spPr>
          <a:xfrm>
            <a:off x="611560" y="1988840"/>
            <a:ext cx="7776863" cy="439248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MT.jpg"/>
          <p:cNvPicPr>
            <a:picLocks noGrp="1" noChangeAspect="1"/>
          </p:cNvPicPr>
          <p:nvPr>
            <p:ph idx="1"/>
          </p:nvPr>
        </p:nvPicPr>
        <p:blipFill rotWithShape="1">
          <a:blip r:embed="rId3"/>
          <a:srcRect l="4090" t="17758" r="61685" b="29078"/>
          <a:stretch/>
        </p:blipFill>
        <p:spPr>
          <a:xfrm>
            <a:off x="1228725" y="1988841"/>
            <a:ext cx="6972300" cy="468052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MT.jpg"/>
          <p:cNvPicPr>
            <a:picLocks noGrp="1" noChangeAspect="1"/>
          </p:cNvPicPr>
          <p:nvPr>
            <p:ph idx="1"/>
          </p:nvPr>
        </p:nvPicPr>
        <p:blipFill rotWithShape="1">
          <a:blip r:embed="rId3"/>
          <a:srcRect l="2859" r="6637" b="29512"/>
          <a:stretch/>
        </p:blipFill>
        <p:spPr>
          <a:xfrm>
            <a:off x="1115616" y="1988840"/>
            <a:ext cx="7219337" cy="466218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704088"/>
            <a:ext cx="8229600" cy="492664"/>
          </a:xfrm>
        </p:spPr>
        <p:txBody>
          <a:bodyPr>
            <a:normAutofit/>
          </a:bodyPr>
          <a:lstStyle/>
          <a:p>
            <a:r>
              <a:rPr lang="fr-FR" sz="2000" dirty="0" smtClean="0"/>
              <a:t>La mandibule s’abaisse, les fuseaux musculaires se distendent</a:t>
            </a:r>
            <a:endParaRPr lang="fr-FR" sz="2000" dirty="0"/>
          </a:p>
        </p:txBody>
      </p:sp>
      <p:pic>
        <p:nvPicPr>
          <p:cNvPr id="4" name="Espace réservé du contenu 3" descr="RMT.jpg"/>
          <p:cNvPicPr>
            <a:picLocks noGrp="1" noChangeAspect="1"/>
          </p:cNvPicPr>
          <p:nvPr>
            <p:ph idx="1"/>
          </p:nvPr>
        </p:nvPicPr>
        <p:blipFill rotWithShape="1">
          <a:blip r:embed="rId3"/>
          <a:srcRect r="10235" b="26691"/>
          <a:stretch/>
        </p:blipFill>
        <p:spPr>
          <a:xfrm>
            <a:off x="1115616" y="1268760"/>
            <a:ext cx="7097452" cy="480620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800" dirty="0"/>
              <a:t>Cela crée une stimulation et la naissance d’un influx qui emprunte les voies motrices dans un sens inverse </a:t>
            </a:r>
            <a:br>
              <a:rPr lang="fr-FR" sz="1800" dirty="0"/>
            </a:br>
            <a:r>
              <a:rPr lang="fr-FR" sz="1800" dirty="0"/>
              <a:t>Cet influx  avant d’atteindre le noyau mésencéphalique du trijumeau suit une collatérale pour atteindre le motoneurone Alpha</a:t>
            </a:r>
            <a:r>
              <a:rPr lang="fr-FR" dirty="0"/>
              <a:t/>
            </a:r>
            <a:br>
              <a:rPr lang="fr-FR" dirty="0"/>
            </a:br>
            <a:endParaRPr lang="fr-FR" dirty="0"/>
          </a:p>
        </p:txBody>
      </p:sp>
      <p:pic>
        <p:nvPicPr>
          <p:cNvPr id="5" name="Espace réservé du contenu 4" descr="RMT.jpg"/>
          <p:cNvPicPr>
            <a:picLocks noGrp="1" noChangeAspect="1"/>
          </p:cNvPicPr>
          <p:nvPr>
            <p:ph idx="1"/>
          </p:nvPr>
        </p:nvPicPr>
        <p:blipFill rotWithShape="1">
          <a:blip r:embed="rId3"/>
          <a:srcRect l="1419" t="2352" r="7716" b="24086"/>
          <a:stretch/>
        </p:blipFill>
        <p:spPr>
          <a:xfrm>
            <a:off x="467544" y="1172378"/>
            <a:ext cx="7632847" cy="512383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t>Le motoneurone, stimulé par l’influx sensitif répond par un influx moteur qui par les voies motrices, atteint les myomes qui se contractent</a:t>
            </a:r>
            <a:r>
              <a:rPr lang="fr-FR" dirty="0"/>
              <a:t/>
            </a:r>
            <a:br>
              <a:rPr lang="fr-FR" dirty="0"/>
            </a:br>
            <a:endParaRPr lang="fr-FR" dirty="0"/>
          </a:p>
        </p:txBody>
      </p:sp>
      <p:pic>
        <p:nvPicPr>
          <p:cNvPr id="5" name="Espace réservé du contenu 4" descr="RMT.jpg"/>
          <p:cNvPicPr>
            <a:picLocks noGrp="1" noChangeAspect="1"/>
          </p:cNvPicPr>
          <p:nvPr>
            <p:ph idx="1"/>
          </p:nvPr>
        </p:nvPicPr>
        <p:blipFill rotWithShape="1">
          <a:blip r:embed="rId3"/>
          <a:srcRect l="2679" t="3001" r="11316" b="23870"/>
          <a:stretch/>
        </p:blipFill>
        <p:spPr>
          <a:xfrm>
            <a:off x="398200" y="1327734"/>
            <a:ext cx="7270144" cy="5125602"/>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mandibule remonte</a:t>
            </a:r>
            <a:br>
              <a:rPr lang="fr-FR" dirty="0"/>
            </a:br>
            <a:endParaRPr lang="fr-FR" dirty="0"/>
          </a:p>
        </p:txBody>
      </p:sp>
      <p:pic>
        <p:nvPicPr>
          <p:cNvPr id="5" name="Espace réservé du contenu 4" descr="RMT.jpg"/>
          <p:cNvPicPr>
            <a:picLocks noGrp="1" noChangeAspect="1"/>
          </p:cNvPicPr>
          <p:nvPr>
            <p:ph idx="1"/>
          </p:nvPr>
        </p:nvPicPr>
        <p:blipFill rotWithShape="1">
          <a:blip r:embed="rId3"/>
          <a:srcRect r="11316" b="27558"/>
          <a:stretch/>
        </p:blipFill>
        <p:spPr>
          <a:xfrm>
            <a:off x="899592" y="1268760"/>
            <a:ext cx="6967359" cy="4719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5" name="Espace réservé du contenu 4" descr="RMT.jpg"/>
          <p:cNvPicPr>
            <a:picLocks noGrp="1" noChangeAspect="1"/>
          </p:cNvPicPr>
          <p:nvPr>
            <p:ph idx="1"/>
          </p:nvPr>
        </p:nvPicPr>
        <p:blipFill rotWithShape="1">
          <a:blip r:embed="rId3"/>
          <a:srcRect l="2139" t="2134" r="9516" b="25605"/>
          <a:stretch/>
        </p:blipFill>
        <p:spPr>
          <a:xfrm>
            <a:off x="403643" y="836712"/>
            <a:ext cx="8128797" cy="55130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t>Le muscle se contracte, il y a tension des tendons qui contiennent les organes golgiens à leur tour stimulés</a:t>
            </a:r>
            <a:r>
              <a:rPr lang="fr-FR" sz="5400" dirty="0"/>
              <a:t/>
            </a:r>
            <a:br>
              <a:rPr lang="fr-FR" sz="5400" dirty="0"/>
            </a:br>
            <a:endParaRPr lang="fr-FR" dirty="0"/>
          </a:p>
        </p:txBody>
      </p:sp>
      <p:pic>
        <p:nvPicPr>
          <p:cNvPr id="5" name="Espace réservé du contenu 4" descr="RMT.jpg"/>
          <p:cNvPicPr>
            <a:picLocks noGrp="1" noChangeAspect="1"/>
          </p:cNvPicPr>
          <p:nvPr>
            <p:ph idx="1"/>
          </p:nvPr>
        </p:nvPicPr>
        <p:blipFill rotWithShape="1">
          <a:blip r:embed="rId3"/>
          <a:srcRect l="3039" t="1483" r="8077" b="25823"/>
          <a:stretch/>
        </p:blipFill>
        <p:spPr>
          <a:xfrm>
            <a:off x="827584" y="1412776"/>
            <a:ext cx="7632848" cy="5176122"/>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0616"/>
          </a:xfrm>
        </p:spPr>
        <p:txBody>
          <a:bodyPr>
            <a:normAutofit fontScale="90000"/>
          </a:bodyPr>
          <a:lstStyle/>
          <a:p>
            <a:r>
              <a:rPr lang="fr-FR" sz="2000" dirty="0"/>
              <a:t>L’influx  propriocepteur des Golgi emprunte les voies de la sensibilité générale pour atteindre le ganglion de GASSER</a:t>
            </a:r>
            <a:br>
              <a:rPr lang="fr-FR" sz="2000" dirty="0"/>
            </a:br>
            <a:r>
              <a:rPr lang="fr-FR" sz="2000" dirty="0"/>
              <a:t>Il sera transmis à un neurone connecteur reliant le noyau sensitif au  noyau moteur </a:t>
            </a:r>
            <a:r>
              <a:rPr lang="fr-FR" sz="2000" dirty="0" smtClean="0"/>
              <a:t>Alpha</a:t>
            </a:r>
            <a:endParaRPr lang="fr-FR" dirty="0"/>
          </a:p>
        </p:txBody>
      </p:sp>
      <p:pic>
        <p:nvPicPr>
          <p:cNvPr id="5" name="Espace réservé du contenu 4" descr="RMT.jpg"/>
          <p:cNvPicPr>
            <a:picLocks noGrp="1" noChangeAspect="1"/>
          </p:cNvPicPr>
          <p:nvPr>
            <p:ph idx="1"/>
          </p:nvPr>
        </p:nvPicPr>
        <p:blipFill rotWithShape="1">
          <a:blip r:embed="rId3"/>
          <a:srcRect r="11495" b="25823"/>
          <a:stretch/>
        </p:blipFill>
        <p:spPr>
          <a:xfrm>
            <a:off x="251521" y="1935164"/>
            <a:ext cx="8280920" cy="42301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Muscles élévateurs</a:t>
            </a:r>
          </a:p>
          <a:p>
            <a:pPr lvl="1"/>
            <a:r>
              <a:rPr lang="fr-FR" dirty="0" smtClean="0"/>
              <a:t>Muscle temporal</a:t>
            </a:r>
          </a:p>
          <a:p>
            <a:pPr lvl="2"/>
            <a:r>
              <a:rPr lang="fr-FR" dirty="0" smtClean="0"/>
              <a:t>Chef antérieur vertical </a:t>
            </a:r>
          </a:p>
          <a:p>
            <a:pPr lvl="2"/>
            <a:r>
              <a:rPr lang="fr-FR" dirty="0" smtClean="0"/>
              <a:t>Chef moyen oblique</a:t>
            </a:r>
          </a:p>
          <a:p>
            <a:pPr lvl="2"/>
            <a:r>
              <a:rPr lang="fr-FR" dirty="0" smtClean="0"/>
              <a:t>Chef postérieur oblique  </a:t>
            </a:r>
          </a:p>
          <a:p>
            <a:pPr lvl="1"/>
            <a:r>
              <a:rPr lang="fr-FR" dirty="0" smtClean="0"/>
              <a:t>Muscle masséter</a:t>
            </a:r>
          </a:p>
          <a:p>
            <a:pPr lvl="2"/>
            <a:r>
              <a:rPr lang="fr-FR" dirty="0" smtClean="0"/>
              <a:t>C</a:t>
            </a:r>
            <a:r>
              <a:rPr lang="fr-FR" dirty="0" smtClean="0"/>
              <a:t>hef </a:t>
            </a:r>
            <a:r>
              <a:rPr lang="fr-FR" dirty="0" smtClean="0"/>
              <a:t>superficiel</a:t>
            </a:r>
          </a:p>
          <a:p>
            <a:pPr lvl="2"/>
            <a:r>
              <a:rPr lang="fr-FR" dirty="0" smtClean="0"/>
              <a:t>Chef profond</a:t>
            </a:r>
          </a:p>
          <a:p>
            <a:pPr lvl="1"/>
            <a:r>
              <a:rPr lang="fr-FR" dirty="0" smtClean="0"/>
              <a:t>Ptérygoïdien médial </a:t>
            </a:r>
            <a:r>
              <a:rPr lang="fr-FR" sz="1200" dirty="0" smtClean="0"/>
              <a:t>(interne)</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Il y aura inhibition du </a:t>
            </a:r>
            <a:r>
              <a:rPr lang="fr-FR" sz="1800" dirty="0" err="1"/>
              <a:t>neuromoteur</a:t>
            </a:r>
            <a:r>
              <a:rPr lang="fr-FR" sz="1800" dirty="0"/>
              <a:t> Alpha</a:t>
            </a:r>
          </a:p>
        </p:txBody>
      </p:sp>
      <p:pic>
        <p:nvPicPr>
          <p:cNvPr id="4" name="Espace réservé du contenu 4" descr="RMT.jpg"/>
          <p:cNvPicPr>
            <a:picLocks noGrp="1" noChangeAspect="1"/>
          </p:cNvPicPr>
          <p:nvPr>
            <p:ph idx="1"/>
          </p:nvPr>
        </p:nvPicPr>
        <p:blipFill rotWithShape="1">
          <a:blip r:embed="rId3"/>
          <a:srcRect t="1266" r="11316" b="20832"/>
          <a:stretch/>
        </p:blipFill>
        <p:spPr>
          <a:xfrm>
            <a:off x="683568" y="1990725"/>
            <a:ext cx="7848871" cy="4812512"/>
          </a:xfrm>
          <a:prstGeom prst="rect">
            <a:avLst/>
          </a:prstGeom>
        </p:spPr>
      </p:pic>
    </p:spTree>
    <p:extLst>
      <p:ext uri="{BB962C8B-B14F-4D97-AF65-F5344CB8AC3E}">
        <p14:creationId xmlns:p14="http://schemas.microsoft.com/office/powerpoint/2010/main" val="4041359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Il y aura eu dans cette opération</a:t>
            </a:r>
          </a:p>
          <a:p>
            <a:pPr lvl="1"/>
            <a:r>
              <a:rPr lang="fr-FR" dirty="0" smtClean="0"/>
              <a:t>Arrêt d’excitation du </a:t>
            </a:r>
            <a:r>
              <a:rPr lang="fr-FR" dirty="0" err="1" smtClean="0"/>
              <a:t>neuromoteur</a:t>
            </a:r>
            <a:r>
              <a:rPr lang="fr-FR" dirty="0" smtClean="0"/>
              <a:t> alpha et par la suite de la non-stimulation des fuseaux</a:t>
            </a:r>
          </a:p>
          <a:p>
            <a:pPr lvl="1"/>
            <a:r>
              <a:rPr lang="fr-FR" dirty="0" smtClean="0"/>
              <a:t>Inhibition du </a:t>
            </a:r>
            <a:r>
              <a:rPr lang="fr-FR" dirty="0" err="1" smtClean="0"/>
              <a:t>neuromoteur</a:t>
            </a:r>
            <a:r>
              <a:rPr lang="fr-FR" dirty="0" smtClean="0"/>
              <a:t> alpha par stimulation des cellules de Golgi contenues dans les tendons</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réflexe trigéminal, monosynaptique, maintient la position de repos mandibulaire, résultante de réflexes antagonistes.</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
            </a:r>
            <a:br>
              <a:rPr lang="fr-FR" dirty="0" smtClean="0"/>
            </a:br>
            <a:endParaRPr lang="fr-FR" dirty="0" smtClean="0"/>
          </a:p>
          <a:p>
            <a:r>
              <a:rPr lang="fr-FR" dirty="0" smtClean="0"/>
              <a:t>Le contrôle de la posture et des mouvements mandibulaires se fait par réflexe monosynaptique trigéminal </a:t>
            </a:r>
          </a:p>
          <a:p>
            <a:r>
              <a:rPr lang="fr-FR" dirty="0" smtClean="0"/>
              <a:t/>
            </a:r>
            <a:br>
              <a:rPr lang="fr-FR" dirty="0" smtClean="0"/>
            </a:br>
            <a:r>
              <a:rPr lang="fr-FR" dirty="0" smtClean="0"/>
              <a:t/>
            </a:r>
            <a:br>
              <a:rPr lang="fr-FR" dirty="0" smtClean="0"/>
            </a:br>
            <a:endParaRPr lang="fr-FR" dirty="0" smtClean="0"/>
          </a:p>
          <a:p>
            <a:r>
              <a:rPr lang="fr-FR" dirty="0" smtClean="0"/>
              <a:t/>
            </a:r>
            <a:br>
              <a:rPr lang="fr-FR" dirty="0" smtClean="0"/>
            </a:br>
            <a:endParaRPr lang="fr-FR" dirty="0" smtClean="0"/>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4 déterminants du mouvement mandibulaire</a:t>
            </a:r>
            <a:endParaRPr lang="fr-FR" dirty="0"/>
          </a:p>
        </p:txBody>
      </p:sp>
      <p:graphicFrame>
        <p:nvGraphicFramePr>
          <p:cNvPr id="6" name="Espace réservé du contenu 5"/>
          <p:cNvGraphicFramePr>
            <a:graphicFrameLocks noGrp="1"/>
          </p:cNvGraphicFramePr>
          <p:nvPr>
            <p:ph idx="1"/>
          </p:nvPr>
        </p:nvGraphicFramePr>
        <p:xfrm>
          <a:off x="457200" y="1935163"/>
          <a:ext cx="8229600" cy="1285240"/>
        </p:xfrm>
        <a:graphic>
          <a:graphicData uri="http://schemas.openxmlformats.org/drawingml/2006/table">
            <a:tbl>
              <a:tblPr firstRow="1" bandRow="1">
                <a:tableStyleId>{5C22544A-7EE6-4342-B048-85BDC9FD1C3A}</a:tableStyleId>
              </a:tblPr>
              <a:tblGrid>
                <a:gridCol w="1971660"/>
                <a:gridCol w="3143272"/>
                <a:gridCol w="3114668"/>
              </a:tblGrid>
              <a:tr h="370840">
                <a:tc>
                  <a:txBody>
                    <a:bodyPr/>
                    <a:lstStyle/>
                    <a:p>
                      <a:r>
                        <a:rPr lang="fr-FR" dirty="0" smtClean="0"/>
                        <a:t>Anatomiques</a:t>
                      </a:r>
                      <a:endParaRPr lang="fr-FR" dirty="0"/>
                    </a:p>
                  </a:txBody>
                  <a:tcPr/>
                </a:tc>
                <a:tc>
                  <a:txBody>
                    <a:bodyPr/>
                    <a:lstStyle/>
                    <a:p>
                      <a:r>
                        <a:rPr lang="fr-FR" dirty="0" smtClean="0"/>
                        <a:t>1    ATM droite</a:t>
                      </a:r>
                    </a:p>
                    <a:p>
                      <a:r>
                        <a:rPr lang="fr-FR" dirty="0" smtClean="0"/>
                        <a:t>2    ATM gauche</a:t>
                      </a:r>
                    </a:p>
                    <a:p>
                      <a:r>
                        <a:rPr lang="fr-FR" dirty="0" smtClean="0"/>
                        <a:t>3    Surfaces articulaires</a:t>
                      </a:r>
                      <a:endParaRPr lang="fr-FR" dirty="0"/>
                    </a:p>
                  </a:txBody>
                  <a:tcPr/>
                </a:tc>
                <a:tc>
                  <a:txBody>
                    <a:bodyPr/>
                    <a:lstStyle/>
                    <a:p>
                      <a:r>
                        <a:rPr lang="fr-FR" dirty="0" smtClean="0"/>
                        <a:t>Déterminants  postérieurs</a:t>
                      </a:r>
                    </a:p>
                    <a:p>
                      <a:endParaRPr lang="fr-FR" dirty="0" smtClean="0"/>
                    </a:p>
                    <a:p>
                      <a:r>
                        <a:rPr lang="fr-FR" dirty="0" smtClean="0"/>
                        <a:t>Déterminant    antérieur</a:t>
                      </a:r>
                      <a:endParaRPr lang="fr-FR" dirty="0"/>
                    </a:p>
                  </a:txBody>
                  <a:tcPr/>
                </a:tc>
              </a:tr>
              <a:tr h="370840">
                <a:tc>
                  <a:txBody>
                    <a:bodyPr/>
                    <a:lstStyle/>
                    <a:p>
                      <a:r>
                        <a:rPr lang="fr-FR" dirty="0" smtClean="0"/>
                        <a:t>Physiologiques</a:t>
                      </a:r>
                      <a:endParaRPr lang="fr-FR" dirty="0"/>
                    </a:p>
                  </a:txBody>
                  <a:tcPr/>
                </a:tc>
                <a:tc>
                  <a:txBody>
                    <a:bodyPr/>
                    <a:lstStyle/>
                    <a:p>
                      <a:r>
                        <a:rPr lang="fr-FR" dirty="0" smtClean="0"/>
                        <a:t>4  Système </a:t>
                      </a:r>
                      <a:r>
                        <a:rPr lang="fr-FR" dirty="0" err="1" smtClean="0"/>
                        <a:t>neuro-musculaire</a:t>
                      </a:r>
                      <a:endParaRPr lang="fr-FR" dirty="0"/>
                    </a:p>
                  </a:txBody>
                  <a:tcPr/>
                </a:tc>
                <a:tc>
                  <a:txBody>
                    <a:bodyPr/>
                    <a:lstStyle/>
                    <a:p>
                      <a:endParaRPr lang="fr-FR" dirty="0"/>
                    </a:p>
                  </a:txBody>
                  <a:tcPr/>
                </a:tc>
              </a:tr>
            </a:tbl>
          </a:graphicData>
        </a:graphic>
      </p:graphicFrame>
      <p:sp>
        <p:nvSpPr>
          <p:cNvPr id="7" name="Sous-titre 6"/>
          <p:cNvSpPr>
            <a:spLocks noGrp="1"/>
          </p:cNvSpPr>
          <p:nvPr>
            <p:ph type="subTitle" idx="4294967295"/>
          </p:nvPr>
        </p:nvSpPr>
        <p:spPr>
          <a:xfrm>
            <a:off x="0" y="3228975"/>
            <a:ext cx="7854950" cy="1752600"/>
          </a:xfrm>
        </p:spPr>
        <p:txBody>
          <a:bodyPr>
            <a:normAutofit fontScale="92500" lnSpcReduction="20000"/>
          </a:bodyPr>
          <a:lstStyle/>
          <a:p>
            <a:pPr marL="514350" indent="-514350">
              <a:buFont typeface="Wingdings 2"/>
              <a:buAutoNum type="arabicPlain"/>
            </a:pPr>
            <a:r>
              <a:rPr lang="fr-FR" dirty="0" smtClean="0"/>
              <a:t>1 et 2 pas modifiables </a:t>
            </a:r>
            <a:r>
              <a:rPr lang="fr-FR" sz="1300" dirty="0" smtClean="0"/>
              <a:t>(sauf voie chirurgicale)</a:t>
            </a:r>
          </a:p>
          <a:p>
            <a:pPr marL="514350" indent="-514350">
              <a:buFont typeface="Wingdings 2"/>
              <a:buAutoNum type="arabicPlain"/>
            </a:pPr>
            <a:r>
              <a:rPr lang="fr-FR" dirty="0" smtClean="0"/>
              <a:t>3 peut être modifié par le praticien</a:t>
            </a:r>
          </a:p>
          <a:p>
            <a:pPr marL="514350" indent="-514350" algn="l">
              <a:buAutoNum type="arabicPlain"/>
            </a:pPr>
            <a:r>
              <a:rPr lang="fr-FR" dirty="0" smtClean="0"/>
              <a:t>4 le système sensitif à l’origine des reflexes et des mouvements automatique peut être modifié en agissant sur le troisième déterminant</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000" dirty="0" smtClean="0"/>
              <a:t>3.1.1.1</a:t>
            </a:r>
            <a:r>
              <a:rPr lang="fr-FR" dirty="0" smtClean="0"/>
              <a:t>Glossaire</a:t>
            </a:r>
            <a:endParaRPr lang="fr-FR" dirty="0"/>
          </a:p>
        </p:txBody>
      </p:sp>
      <p:sp>
        <p:nvSpPr>
          <p:cNvPr id="3" name="Espace réservé du contenu 2"/>
          <p:cNvSpPr>
            <a:spLocks noGrp="1"/>
          </p:cNvSpPr>
          <p:nvPr>
            <p:ph idx="1"/>
          </p:nvPr>
        </p:nvSpPr>
        <p:spPr/>
        <p:txBody>
          <a:bodyPr>
            <a:normAutofit lnSpcReduction="10000"/>
          </a:bodyPr>
          <a:lstStyle/>
          <a:p>
            <a:pPr lvl="0"/>
            <a:r>
              <a:rPr lang="fr-FR" dirty="0" smtClean="0">
                <a:solidFill>
                  <a:srgbClr val="FF0000"/>
                </a:solidFill>
              </a:rPr>
              <a:t>Relation centrée   </a:t>
            </a:r>
          </a:p>
          <a:p>
            <a:pPr lvl="0"/>
            <a:endParaRPr lang="fr-FR" dirty="0" smtClean="0">
              <a:solidFill>
                <a:srgbClr val="FF0000"/>
              </a:solidFill>
            </a:endParaRPr>
          </a:p>
          <a:p>
            <a:pPr lvl="0"/>
            <a:r>
              <a:rPr lang="fr-FR" dirty="0" smtClean="0"/>
              <a:t>Relation mandibule  - Crâne  </a:t>
            </a:r>
          </a:p>
          <a:p>
            <a:pPr lvl="0"/>
            <a:r>
              <a:rPr lang="fr-FR" dirty="0" smtClean="0"/>
              <a:t> Les condyles sont dans la position non forcée la plus haute et la plus reculée dans la cavité glénoïde.</a:t>
            </a:r>
            <a:r>
              <a:rPr lang="fr-FR" b="1" dirty="0" smtClean="0"/>
              <a:t> </a:t>
            </a:r>
          </a:p>
          <a:p>
            <a:pPr lvl="0"/>
            <a:r>
              <a:rPr lang="fr-FR" dirty="0" smtClean="0"/>
              <a:t>position à partir de laquelle on peut effectuer tout mouvement latéral. </a:t>
            </a:r>
          </a:p>
          <a:p>
            <a:pPr lvl="0"/>
            <a:r>
              <a:rPr lang="fr-FR" dirty="0" smtClean="0">
                <a:solidFill>
                  <a:srgbClr val="FF0000"/>
                </a:solidFill>
              </a:rPr>
              <a:t>Occlusion de relation centrée</a:t>
            </a:r>
            <a:r>
              <a:rPr lang="fr-FR" dirty="0" smtClean="0"/>
              <a:t>.</a:t>
            </a:r>
          </a:p>
          <a:p>
            <a:r>
              <a:rPr lang="fr-FR" dirty="0" smtClean="0"/>
              <a:t>Les condyles sont en relation centrée et les dents ….!!!</a:t>
            </a:r>
            <a:br>
              <a:rPr lang="fr-FR" dirty="0" smtClean="0"/>
            </a:b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lvl="0"/>
            <a:r>
              <a:rPr lang="fr-FR" dirty="0" smtClean="0">
                <a:solidFill>
                  <a:srgbClr val="FF0000"/>
                </a:solidFill>
              </a:rPr>
              <a:t>Occlusion habituelle</a:t>
            </a:r>
            <a:r>
              <a:rPr lang="fr-FR" dirty="0" smtClean="0"/>
              <a:t>: Relation dents Maxillaires - dents mandibulaires</a:t>
            </a:r>
          </a:p>
          <a:p>
            <a:r>
              <a:rPr lang="fr-FR" dirty="0" smtClean="0"/>
              <a:t>Les contacts sont maximum entre les dents supérieures et inférieures.</a:t>
            </a:r>
          </a:p>
          <a:p>
            <a:pPr lvl="0"/>
            <a:endParaRPr lang="fr-FR" dirty="0" smtClean="0"/>
          </a:p>
          <a:p>
            <a:pPr lvl="0"/>
            <a:r>
              <a:rPr lang="fr-FR" dirty="0" smtClean="0">
                <a:solidFill>
                  <a:srgbClr val="FF0000"/>
                </a:solidFill>
              </a:rPr>
              <a:t>Position de repos ou de posture</a:t>
            </a:r>
            <a:r>
              <a:rPr lang="fr-FR" dirty="0" smtClean="0"/>
              <a:t>.</a:t>
            </a:r>
          </a:p>
          <a:p>
            <a:r>
              <a:rPr lang="fr-FR" dirty="0" smtClean="0"/>
              <a:t>C'est l'état d'équilibre du tonus musculaire. La mandibule est maintenue, sans l'intervention de la volonté, par l'action coordonnée et réciproque des muscles de la mastication et des muscles abaisseurs , les deux arcades n'étant pas en contact. </a:t>
            </a:r>
          </a:p>
          <a:p>
            <a:pPr lvl="0"/>
            <a:r>
              <a:rPr lang="fr-FR" dirty="0" smtClean="0">
                <a:solidFill>
                  <a:srgbClr val="FF0000"/>
                </a:solidFill>
              </a:rPr>
              <a:t>Espace libre </a:t>
            </a:r>
          </a:p>
          <a:p>
            <a:r>
              <a:rPr lang="fr-FR" dirty="0" smtClean="0"/>
              <a:t>C'est la distance entre les molaires supérieures et inférieures pendant la position de repos.</a:t>
            </a:r>
          </a:p>
          <a:p>
            <a:pPr lvl="0"/>
            <a:r>
              <a:rPr lang="fr-FR" dirty="0" smtClean="0">
                <a:solidFill>
                  <a:srgbClr val="FF0000"/>
                </a:solidFill>
              </a:rPr>
              <a:t>Dimension verticale</a:t>
            </a:r>
          </a:p>
          <a:p>
            <a:r>
              <a:rPr lang="fr-FR" dirty="0" smtClean="0"/>
              <a:t>C'est la distance entre le </a:t>
            </a:r>
            <a:r>
              <a:rPr lang="fr-FR" dirty="0" err="1" smtClean="0"/>
              <a:t>nasion</a:t>
            </a:r>
            <a:r>
              <a:rPr lang="fr-FR" dirty="0" smtClean="0"/>
              <a:t> et le gnathion lorsque les dents sont en occlusion habituelle.</a:t>
            </a:r>
          </a:p>
          <a:p>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000" dirty="0" smtClean="0"/>
              <a:t>3.1.2</a:t>
            </a:r>
            <a:r>
              <a:rPr lang="fr-FR" dirty="0" smtClean="0"/>
              <a:t> Mouvements</a:t>
            </a:r>
            <a:endParaRPr lang="fr-FR" dirty="0"/>
          </a:p>
        </p:txBody>
      </p:sp>
      <p:sp>
        <p:nvSpPr>
          <p:cNvPr id="3" name="Espace réservé du contenu 2"/>
          <p:cNvSpPr>
            <a:spLocks noGrp="1"/>
          </p:cNvSpPr>
          <p:nvPr>
            <p:ph idx="1"/>
          </p:nvPr>
        </p:nvSpPr>
        <p:spPr/>
        <p:txBody>
          <a:bodyPr/>
          <a:lstStyle/>
          <a:p>
            <a:r>
              <a:rPr lang="fr-FR" dirty="0" smtClean="0"/>
              <a:t>Mouvements normaux</a:t>
            </a:r>
          </a:p>
          <a:p>
            <a:pPr lvl="2"/>
            <a:r>
              <a:rPr lang="fr-FR" dirty="0" smtClean="0"/>
              <a:t>Propulsion  protrusion</a:t>
            </a:r>
          </a:p>
          <a:p>
            <a:pPr lvl="2"/>
            <a:r>
              <a:rPr lang="fr-FR" dirty="0" smtClean="0"/>
              <a:t>latéralité</a:t>
            </a:r>
          </a:p>
          <a:p>
            <a:endParaRPr lang="fr-FR" dirty="0" smtClean="0"/>
          </a:p>
          <a:p>
            <a:r>
              <a:rPr lang="fr-FR" dirty="0" smtClean="0"/>
              <a:t>Mouvements extrêmes</a:t>
            </a:r>
          </a:p>
          <a:p>
            <a:pPr lvl="2"/>
            <a:r>
              <a:rPr lang="fr-FR" dirty="0" smtClean="0"/>
              <a:t>Plan sagittal: schéma de POSSELT</a:t>
            </a:r>
          </a:p>
          <a:p>
            <a:pPr lvl="2"/>
            <a:r>
              <a:rPr lang="fr-FR" dirty="0" smtClean="0"/>
              <a:t>Plan horizontal : Arc Gothique de GISY</a:t>
            </a:r>
          </a:p>
          <a:p>
            <a:pPr lvl="2"/>
            <a:r>
              <a:rPr lang="fr-FR" dirty="0" smtClean="0"/>
              <a:t>Plan Frontal selon SPIRGI</a:t>
            </a:r>
          </a:p>
          <a:p>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lvl="0"/>
            <a:r>
              <a:rPr lang="fr-FR" dirty="0" smtClean="0">
                <a:solidFill>
                  <a:srgbClr val="FF0000"/>
                </a:solidFill>
              </a:rPr>
              <a:t>Protrusion - Propulsion</a:t>
            </a:r>
          </a:p>
          <a:p>
            <a:pPr>
              <a:buNone/>
            </a:pPr>
            <a:r>
              <a:rPr lang="fr-FR" dirty="0" smtClean="0"/>
              <a:t>C'est le mouvement médian en avant de la mandibule.</a:t>
            </a:r>
          </a:p>
          <a:p>
            <a:pPr>
              <a:buNone/>
            </a:pPr>
            <a:endParaRPr lang="fr-FR" dirty="0" smtClean="0"/>
          </a:p>
          <a:p>
            <a:pPr>
              <a:buNone/>
            </a:pPr>
            <a:r>
              <a:rPr lang="fr-FR" dirty="0" smtClean="0"/>
              <a:t>• Propulsion 10 à 15 mm</a:t>
            </a:r>
            <a:br>
              <a:rPr lang="fr-FR" dirty="0" smtClean="0"/>
            </a:br>
            <a:r>
              <a:rPr lang="fr-FR" dirty="0" smtClean="0"/>
              <a:t>Celle-ci conduit à la projection en avant de la mandibule, donc du menton. </a:t>
            </a:r>
          </a:p>
          <a:p>
            <a:pPr>
              <a:buNone/>
            </a:pPr>
            <a:r>
              <a:rPr lang="fr-FR" dirty="0" smtClean="0"/>
              <a:t>Elle est impossible à partir de la position d'occlusion de relation centrée  à cause de l'engrènement dentaire.</a:t>
            </a:r>
          </a:p>
          <a:p>
            <a:pPr>
              <a:buNone/>
            </a:pPr>
            <a:r>
              <a:rPr lang="fr-FR" dirty="0" smtClean="0"/>
              <a:t/>
            </a:r>
            <a:br>
              <a:rPr lang="fr-FR" dirty="0" smtClean="0"/>
            </a:br>
            <a:r>
              <a:rPr lang="fr-FR" dirty="0" smtClean="0"/>
              <a:t>Elle nécessite un degré minimal d'ouverture buccale. </a:t>
            </a:r>
          </a:p>
          <a:p>
            <a:pPr>
              <a:buNone/>
            </a:pPr>
            <a:r>
              <a:rPr lang="fr-FR" dirty="0" smtClean="0"/>
              <a:t/>
            </a:r>
            <a:br>
              <a:rPr lang="fr-FR" dirty="0" smtClean="0"/>
            </a:br>
            <a:r>
              <a:rPr lang="fr-FR" dirty="0" smtClean="0"/>
              <a:t/>
            </a:r>
            <a:br>
              <a:rPr lang="fr-FR" dirty="0" smtClean="0"/>
            </a:br>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Muscles abaisseurs</a:t>
            </a:r>
          </a:p>
          <a:p>
            <a:pPr lvl="1"/>
            <a:r>
              <a:rPr lang="fr-FR" dirty="0" smtClean="0"/>
              <a:t>Les muscles </a:t>
            </a:r>
            <a:r>
              <a:rPr lang="fr-FR" b="1" dirty="0" smtClean="0"/>
              <a:t>sus-hyoïdiens</a:t>
            </a:r>
          </a:p>
          <a:p>
            <a:pPr lvl="2"/>
            <a:r>
              <a:rPr lang="fr-FR" b="1" dirty="0" smtClean="0"/>
              <a:t>Le muscle </a:t>
            </a:r>
            <a:r>
              <a:rPr lang="fr-FR" b="1" dirty="0" err="1" smtClean="0"/>
              <a:t>mylo</a:t>
            </a:r>
            <a:r>
              <a:rPr lang="fr-FR" b="1" dirty="0" smtClean="0"/>
              <a:t>-hyoïdien</a:t>
            </a:r>
          </a:p>
          <a:p>
            <a:pPr lvl="2"/>
            <a:r>
              <a:rPr lang="fr-FR" b="1" dirty="0" smtClean="0"/>
              <a:t>Le ventre antérieur du digastrique</a:t>
            </a:r>
          </a:p>
          <a:p>
            <a:pPr lvl="1"/>
            <a:r>
              <a:rPr lang="fr-FR" dirty="0" smtClean="0"/>
              <a:t>Les muscles sous hyoïdiens</a:t>
            </a:r>
          </a:p>
          <a:p>
            <a:pPr lvl="2"/>
            <a:r>
              <a:rPr lang="fr-FR" dirty="0" smtClean="0"/>
              <a:t>Le ventre postérieur du digastrique</a:t>
            </a:r>
          </a:p>
          <a:p>
            <a:pPr lvl="2"/>
            <a:r>
              <a:rPr lang="fr-FR" dirty="0" smtClean="0"/>
              <a:t>L’</a:t>
            </a:r>
            <a:r>
              <a:rPr lang="fr-FR" dirty="0" err="1" smtClean="0"/>
              <a:t>omo</a:t>
            </a:r>
            <a:r>
              <a:rPr lang="fr-FR" dirty="0" smtClean="0"/>
              <a:t>-hyoïdien</a:t>
            </a:r>
          </a:p>
          <a:p>
            <a:pPr lvl="2"/>
            <a:r>
              <a:rPr lang="fr-FR" dirty="0" smtClean="0"/>
              <a:t>Le </a:t>
            </a:r>
            <a:r>
              <a:rPr lang="fr-FR" dirty="0" err="1" smtClean="0"/>
              <a:t>sterno</a:t>
            </a:r>
            <a:r>
              <a:rPr lang="fr-FR" dirty="0" smtClean="0"/>
              <a:t>-hyoïdien</a:t>
            </a:r>
          </a:p>
          <a:p>
            <a:pPr lvl="2"/>
            <a:endParaRPr lang="fr-FR" dirty="0" smtClean="0"/>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solidFill>
                  <a:srgbClr val="FF0000"/>
                </a:solidFill>
              </a:rPr>
              <a:t>Rétropulsion</a:t>
            </a:r>
            <a:r>
              <a:rPr lang="fr-FR" dirty="0" smtClean="0">
                <a:solidFill>
                  <a:srgbClr val="FF0000"/>
                </a:solidFill>
              </a:rPr>
              <a:t> </a:t>
            </a:r>
            <a:r>
              <a:rPr lang="fr-FR" dirty="0" smtClean="0"/>
              <a:t/>
            </a:r>
            <a:br>
              <a:rPr lang="fr-FR" dirty="0" smtClean="0"/>
            </a:br>
            <a:r>
              <a:rPr lang="fr-FR" dirty="0" smtClean="0"/>
              <a:t>Celle-ci conduit au recul du menton et nécessite le désengrènement des cuspides molaires, donc une ouverture buccale minimale. </a:t>
            </a:r>
          </a:p>
          <a:p>
            <a:r>
              <a:rPr lang="fr-FR" dirty="0" smtClean="0"/>
              <a:t>D'amplitude très limitée, elle amène très vite à la butée des condyles contre la paroi antérieure du conduit auditif externe.</a:t>
            </a:r>
            <a:br>
              <a:rPr lang="fr-FR" dirty="0" smtClean="0"/>
            </a:br>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C'est le déplacement de la mandibule vers un côté.</a:t>
            </a:r>
          </a:p>
          <a:p>
            <a:pPr lvl="2"/>
            <a:r>
              <a:rPr lang="fr-FR" dirty="0" smtClean="0">
                <a:solidFill>
                  <a:srgbClr val="00B050"/>
                </a:solidFill>
              </a:rPr>
              <a:t>Côté Travaillant</a:t>
            </a:r>
            <a:r>
              <a:rPr lang="fr-FR" dirty="0" smtClean="0"/>
              <a:t>:</a:t>
            </a:r>
          </a:p>
          <a:p>
            <a:pPr>
              <a:buNone/>
            </a:pPr>
            <a:r>
              <a:rPr lang="fr-FR" dirty="0" smtClean="0"/>
              <a:t>C'est le Côté vers lequel se fait le déplacement</a:t>
            </a:r>
          </a:p>
          <a:p>
            <a:pPr lvl="0">
              <a:buNone/>
            </a:pPr>
            <a:r>
              <a:rPr lang="fr-FR" dirty="0" smtClean="0"/>
              <a:t>		</a:t>
            </a:r>
            <a:r>
              <a:rPr lang="fr-FR" dirty="0" smtClean="0">
                <a:solidFill>
                  <a:srgbClr val="00B050"/>
                </a:solidFill>
              </a:rPr>
              <a:t>Côté Non Travaillent</a:t>
            </a:r>
          </a:p>
          <a:p>
            <a:r>
              <a:rPr lang="fr-FR" dirty="0" smtClean="0"/>
              <a:t>C'est le Côté opposé au déplacement.</a:t>
            </a:r>
          </a:p>
          <a:p>
            <a:endParaRPr lang="fr-FR" dirty="0"/>
          </a:p>
        </p:txBody>
      </p:sp>
      <p:sp>
        <p:nvSpPr>
          <p:cNvPr id="4" name="Rectangle 3"/>
          <p:cNvSpPr/>
          <p:nvPr/>
        </p:nvSpPr>
        <p:spPr>
          <a:xfrm>
            <a:off x="714349" y="1857364"/>
            <a:ext cx="5207316" cy="461665"/>
          </a:xfrm>
          <a:prstGeom prst="rect">
            <a:avLst/>
          </a:prstGeom>
        </p:spPr>
        <p:txBody>
          <a:bodyPr wrap="square">
            <a:spAutoFit/>
          </a:bodyPr>
          <a:lstStyle/>
          <a:p>
            <a:pPr lvl="0"/>
            <a:r>
              <a:rPr lang="fr-FR" sz="2400" dirty="0" smtClean="0">
                <a:solidFill>
                  <a:srgbClr val="FF0000"/>
                </a:solidFill>
              </a:rPr>
              <a:t>Mouvements de latéralité</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lgn="just"/>
            <a:r>
              <a:rPr lang="fr-FR" dirty="0" smtClean="0"/>
              <a:t/>
            </a:r>
            <a:br>
              <a:rPr lang="fr-FR" dirty="0" smtClean="0"/>
            </a:br>
            <a:r>
              <a:rPr lang="fr-FR" dirty="0" smtClean="0"/>
              <a:t>Ces mouvements portent le menton latéralement vers la droite ou la gauche et ne sont possibles qu'après une ouverture buccale minimale. </a:t>
            </a:r>
          </a:p>
          <a:p>
            <a:pPr algn="just"/>
            <a:r>
              <a:rPr lang="fr-FR" dirty="0" smtClean="0"/>
              <a:t>Leur amplitude s'objective par la mesure du déplacement du point inter-incisif inférieur qui décrit un arc de cercle avec le plan sagittal. </a:t>
            </a:r>
          </a:p>
          <a:p>
            <a:pPr algn="just"/>
            <a:r>
              <a:rPr lang="fr-FR" dirty="0" smtClean="0"/>
              <a:t>Elle est rapidement limitée par les tensions ligamentaires et musculaires. </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Propulsion</a:t>
            </a:r>
            <a:endParaRPr lang="fr-FR" dirty="0"/>
          </a:p>
        </p:txBody>
      </p:sp>
      <p:sp>
        <p:nvSpPr>
          <p:cNvPr id="5" name="Espace réservé du contenu 4"/>
          <p:cNvSpPr>
            <a:spLocks noGrp="1"/>
          </p:cNvSpPr>
          <p:nvPr>
            <p:ph sz="half" idx="1"/>
          </p:nvPr>
        </p:nvSpPr>
        <p:spPr>
          <a:xfrm>
            <a:off x="457200" y="1920085"/>
            <a:ext cx="5114932" cy="4434840"/>
          </a:xfrm>
        </p:spPr>
        <p:txBody>
          <a:bodyPr>
            <a:normAutofit/>
          </a:bodyPr>
          <a:lstStyle/>
          <a:p>
            <a:endParaRPr lang="fr-FR" dirty="0"/>
          </a:p>
        </p:txBody>
      </p:sp>
      <p:sp>
        <p:nvSpPr>
          <p:cNvPr id="6" name="Espace réservé du contenu 5"/>
          <p:cNvSpPr>
            <a:spLocks noGrp="1"/>
          </p:cNvSpPr>
          <p:nvPr>
            <p:ph sz="half" idx="2"/>
          </p:nvPr>
        </p:nvSpPr>
        <p:spPr>
          <a:xfrm>
            <a:off x="5857884" y="1920085"/>
            <a:ext cx="2828916" cy="4434840"/>
          </a:xfrm>
        </p:spPr>
        <p:txBody>
          <a:bodyPr>
            <a:normAutofit/>
          </a:bodyPr>
          <a:lstStyle/>
          <a:p>
            <a:endParaRPr lang="fr-FR" dirty="0" smtClean="0"/>
          </a:p>
          <a:p>
            <a:r>
              <a:rPr lang="fr-FR" dirty="0" smtClean="0"/>
              <a:t>Phénomène de CHRISTENSEN</a:t>
            </a:r>
          </a:p>
          <a:p>
            <a:pPr algn="just"/>
            <a:endParaRPr lang="fr-FR" dirty="0" smtClean="0"/>
          </a:p>
          <a:p>
            <a:endParaRPr lang="fr-FR" dirty="0"/>
          </a:p>
        </p:txBody>
      </p:sp>
      <p:pic>
        <p:nvPicPr>
          <p:cNvPr id="3" name="Image 2" descr="DSC03581.JPG"/>
          <p:cNvPicPr>
            <a:picLocks noGrp="1" noChangeAspect="1"/>
          </p:cNvPicPr>
          <p:nvPr isPhoto="1"/>
        </p:nvPicPr>
        <p:blipFill>
          <a:blip r:embed="rId3">
            <a:lum/>
          </a:blip>
          <a:srcRect t="7513" r="30127" b="12854"/>
          <a:stretch>
            <a:fillRect/>
          </a:stretch>
        </p:blipFill>
        <p:spPr>
          <a:xfrm>
            <a:off x="785786" y="2428868"/>
            <a:ext cx="4429156" cy="3786214"/>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propulsion.jpg"/>
          <p:cNvPicPr>
            <a:picLocks noGrp="1" noChangeAspect="1"/>
          </p:cNvPicPr>
          <p:nvPr>
            <p:ph sz="half" idx="1"/>
          </p:nvPr>
        </p:nvPicPr>
        <p:blipFill>
          <a:blip r:embed="rId3"/>
          <a:stretch>
            <a:fillRect/>
          </a:stretch>
        </p:blipFill>
        <p:spPr>
          <a:xfrm>
            <a:off x="457200" y="2643182"/>
            <a:ext cx="4038600" cy="3000396"/>
          </a:xfrm>
        </p:spPr>
      </p:pic>
      <p:sp>
        <p:nvSpPr>
          <p:cNvPr id="4" name="Espace réservé du contenu 3"/>
          <p:cNvSpPr>
            <a:spLocks noGrp="1"/>
          </p:cNvSpPr>
          <p:nvPr>
            <p:ph sz="half" idx="2"/>
          </p:nvPr>
        </p:nvSpPr>
        <p:spPr/>
        <p:txBody>
          <a:bodyPr/>
          <a:lstStyle/>
          <a:p>
            <a:r>
              <a:rPr lang="fr-FR" dirty="0" smtClean="0"/>
              <a:t>La propulsion entraine  le phénomène de Christensen </a:t>
            </a:r>
          </a:p>
          <a:p>
            <a:r>
              <a:rPr lang="fr-FR" dirty="0" smtClean="0"/>
              <a:t>En denture naturelle, en protrusion bout à bout incisif, les molaires et prémolaires ne sont pas en contact.</a:t>
            </a:r>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Mouvement extrême </a:t>
            </a:r>
            <a:r>
              <a:rPr lang="fr-FR" dirty="0" err="1" smtClean="0"/>
              <a:t>saggital</a:t>
            </a:r>
            <a:endParaRPr lang="fr-FR" dirty="0"/>
          </a:p>
        </p:txBody>
      </p:sp>
      <p:sp>
        <p:nvSpPr>
          <p:cNvPr id="5" name="Espace réservé du contenu 4"/>
          <p:cNvSpPr>
            <a:spLocks noGrp="1"/>
          </p:cNvSpPr>
          <p:nvPr>
            <p:ph sz="half" idx="1"/>
          </p:nvPr>
        </p:nvSpPr>
        <p:spPr>
          <a:xfrm>
            <a:off x="457200" y="1920085"/>
            <a:ext cx="4972056" cy="4434840"/>
          </a:xfrm>
        </p:spPr>
        <p:txBody>
          <a:bodyPr/>
          <a:lstStyle/>
          <a:p>
            <a:endParaRPr lang="fr-FR" dirty="0"/>
          </a:p>
        </p:txBody>
      </p:sp>
      <p:sp>
        <p:nvSpPr>
          <p:cNvPr id="6" name="Espace réservé du contenu 5"/>
          <p:cNvSpPr>
            <a:spLocks noGrp="1"/>
          </p:cNvSpPr>
          <p:nvPr>
            <p:ph sz="half" idx="2"/>
          </p:nvPr>
        </p:nvSpPr>
        <p:spPr>
          <a:xfrm>
            <a:off x="6072198" y="1920085"/>
            <a:ext cx="2614602" cy="4434840"/>
          </a:xfrm>
        </p:spPr>
        <p:txBody>
          <a:bodyPr/>
          <a:lstStyle/>
          <a:p>
            <a:r>
              <a:rPr lang="fr-FR" dirty="0" smtClean="0"/>
              <a:t>Schéma de POSSELT</a:t>
            </a:r>
            <a:endParaRPr lang="fr-FR" dirty="0"/>
          </a:p>
        </p:txBody>
      </p:sp>
      <p:pic>
        <p:nvPicPr>
          <p:cNvPr id="3" name="Image 2" descr="DSC03582.JPG"/>
          <p:cNvPicPr>
            <a:picLocks noGrp="1" noChangeAspect="1"/>
          </p:cNvPicPr>
          <p:nvPr isPhoto="1"/>
        </p:nvPicPr>
        <p:blipFill>
          <a:blip r:embed="rId3">
            <a:lum/>
          </a:blip>
          <a:stretch>
            <a:fillRect/>
          </a:stretch>
        </p:blipFill>
        <p:spPr>
          <a:xfrm>
            <a:off x="285720" y="2571744"/>
            <a:ext cx="4819254" cy="3614742"/>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Mouvement extrême latéralité</a:t>
            </a:r>
            <a:endParaRPr lang="fr-FR" dirty="0"/>
          </a:p>
        </p:txBody>
      </p:sp>
      <p:sp>
        <p:nvSpPr>
          <p:cNvPr id="5" name="Espace réservé du contenu 4"/>
          <p:cNvSpPr>
            <a:spLocks noGrp="1"/>
          </p:cNvSpPr>
          <p:nvPr>
            <p:ph sz="half" idx="1"/>
          </p:nvPr>
        </p:nvSpPr>
        <p:spPr>
          <a:xfrm>
            <a:off x="457200" y="1920085"/>
            <a:ext cx="4900618" cy="4434840"/>
          </a:xfrm>
        </p:spPr>
        <p:txBody>
          <a:bodyPr/>
          <a:lstStyle/>
          <a:p>
            <a:endParaRPr lang="fr-FR" dirty="0"/>
          </a:p>
        </p:txBody>
      </p:sp>
      <p:sp>
        <p:nvSpPr>
          <p:cNvPr id="6" name="Espace réservé du contenu 5"/>
          <p:cNvSpPr>
            <a:spLocks noGrp="1"/>
          </p:cNvSpPr>
          <p:nvPr>
            <p:ph sz="half" idx="2"/>
          </p:nvPr>
        </p:nvSpPr>
        <p:spPr>
          <a:xfrm>
            <a:off x="6072198" y="1920085"/>
            <a:ext cx="2614602" cy="4434840"/>
          </a:xfrm>
        </p:spPr>
        <p:txBody>
          <a:bodyPr/>
          <a:lstStyle/>
          <a:p>
            <a:endParaRPr lang="fr-FR" dirty="0" smtClean="0"/>
          </a:p>
          <a:p>
            <a:endParaRPr lang="fr-FR" dirty="0" smtClean="0"/>
          </a:p>
          <a:p>
            <a:endParaRPr lang="fr-FR" dirty="0" smtClean="0"/>
          </a:p>
          <a:p>
            <a:r>
              <a:rPr lang="fr-FR" dirty="0" smtClean="0"/>
              <a:t>Arc gothique de </a:t>
            </a:r>
            <a:r>
              <a:rPr lang="fr-FR" dirty="0" err="1" smtClean="0"/>
              <a:t>Gisy</a:t>
            </a:r>
            <a:endParaRPr lang="fr-FR" dirty="0"/>
          </a:p>
        </p:txBody>
      </p:sp>
      <p:pic>
        <p:nvPicPr>
          <p:cNvPr id="3" name="Image 2" descr="DSC03584.JPG"/>
          <p:cNvPicPr>
            <a:picLocks noGrp="1" noChangeAspect="1"/>
          </p:cNvPicPr>
          <p:nvPr isPhoto="1"/>
        </p:nvPicPr>
        <p:blipFill>
          <a:blip r:embed="rId3">
            <a:lum/>
          </a:blip>
          <a:srcRect l="1720" t="6881" r="1941" b="28899"/>
          <a:stretch>
            <a:fillRect/>
          </a:stretch>
        </p:blipFill>
        <p:spPr>
          <a:xfrm>
            <a:off x="642910" y="3071810"/>
            <a:ext cx="4000528" cy="2000264"/>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457200" y="1920085"/>
            <a:ext cx="5472122" cy="4434840"/>
          </a:xfrm>
        </p:spPr>
        <p:txBody>
          <a:bodyPr/>
          <a:lstStyle/>
          <a:p>
            <a:endParaRPr lang="fr-FR" dirty="0"/>
          </a:p>
        </p:txBody>
      </p:sp>
      <p:sp>
        <p:nvSpPr>
          <p:cNvPr id="6" name="Espace réservé du contenu 5"/>
          <p:cNvSpPr>
            <a:spLocks noGrp="1"/>
          </p:cNvSpPr>
          <p:nvPr>
            <p:ph sz="half" idx="2"/>
          </p:nvPr>
        </p:nvSpPr>
        <p:spPr>
          <a:xfrm>
            <a:off x="6000760" y="1920085"/>
            <a:ext cx="2686040" cy="4434840"/>
          </a:xfrm>
        </p:spPr>
        <p:txBody>
          <a:bodyPr/>
          <a:lstStyle/>
          <a:p>
            <a:endParaRPr lang="fr-FR" dirty="0" smtClean="0"/>
          </a:p>
          <a:p>
            <a:endParaRPr lang="fr-FR" dirty="0" smtClean="0"/>
          </a:p>
          <a:p>
            <a:endParaRPr lang="fr-FR" dirty="0" smtClean="0"/>
          </a:p>
          <a:p>
            <a:r>
              <a:rPr lang="fr-FR" dirty="0" smtClean="0"/>
              <a:t>Demi-goutte d’eau de BEYRON</a:t>
            </a:r>
            <a:endParaRPr lang="fr-FR" dirty="0"/>
          </a:p>
        </p:txBody>
      </p:sp>
      <p:pic>
        <p:nvPicPr>
          <p:cNvPr id="3" name="Image 2" descr="DSC03585.JPG"/>
          <p:cNvPicPr>
            <a:picLocks noGrp="1" noChangeAspect="1"/>
          </p:cNvPicPr>
          <p:nvPr isPhoto="1"/>
        </p:nvPicPr>
        <p:blipFill>
          <a:blip r:embed="rId3">
            <a:lum/>
          </a:blip>
          <a:srcRect t="5703" r="181"/>
          <a:stretch>
            <a:fillRect/>
          </a:stretch>
        </p:blipFill>
        <p:spPr>
          <a:xfrm>
            <a:off x="642910" y="2786058"/>
            <a:ext cx="5000660" cy="3543304"/>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Terminologie des angles</a:t>
            </a:r>
            <a:endParaRPr lang="fr-FR" dirty="0"/>
          </a:p>
        </p:txBody>
      </p:sp>
      <p:sp>
        <p:nvSpPr>
          <p:cNvPr id="6" name="Espace réservé du contenu 5"/>
          <p:cNvSpPr>
            <a:spLocks noGrp="1"/>
          </p:cNvSpPr>
          <p:nvPr>
            <p:ph idx="1"/>
          </p:nvPr>
        </p:nvSpPr>
        <p:spPr/>
        <p:txBody>
          <a:bodyPr/>
          <a:lstStyle/>
          <a:p>
            <a:endParaRPr lang="fr-FR" dirty="0" smtClean="0"/>
          </a:p>
          <a:p>
            <a:endParaRPr lang="fr-FR" dirty="0" smtClean="0"/>
          </a:p>
          <a:p>
            <a:r>
              <a:rPr lang="fr-FR" dirty="0" smtClean="0"/>
              <a:t>Mouvement de BENNETT</a:t>
            </a:r>
          </a:p>
          <a:p>
            <a:endParaRPr lang="fr-FR" dirty="0" smtClean="0"/>
          </a:p>
          <a:p>
            <a:r>
              <a:rPr lang="fr-FR" dirty="0" smtClean="0"/>
              <a:t>Angle de BENETT</a:t>
            </a:r>
          </a:p>
          <a:p>
            <a:endParaRPr lang="fr-FR" dirty="0" smtClean="0"/>
          </a:p>
          <a:p>
            <a:r>
              <a:rPr lang="fr-FR" dirty="0" smtClean="0"/>
              <a:t>Angle de FISHER</a:t>
            </a:r>
          </a:p>
          <a:p>
            <a:endParaRPr lang="fr-FR" dirty="0" smtClean="0"/>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7" name="Picture 2"/>
          <p:cNvPicPr>
            <a:picLocks noGrp="1" noChangeAspect="1" noChangeArrowheads="1"/>
          </p:cNvPicPr>
          <p:nvPr>
            <p:ph sz="half" idx="1"/>
          </p:nvPr>
        </p:nvPicPr>
        <p:blipFill>
          <a:blip r:embed="rId3"/>
          <a:stretch>
            <a:fillRect/>
          </a:stretch>
        </p:blipFill>
        <p:spPr bwMode="auto">
          <a:xfrm>
            <a:off x="457200" y="2755788"/>
            <a:ext cx="4038600" cy="2764061"/>
          </a:xfrm>
          <a:prstGeom prst="rect">
            <a:avLst/>
          </a:prstGeom>
          <a:noFill/>
          <a:ln w="9525">
            <a:noFill/>
            <a:miter lim="800000"/>
            <a:headEnd/>
            <a:tailEnd/>
          </a:ln>
          <a:effectLst/>
        </p:spPr>
      </p:pic>
      <p:sp>
        <p:nvSpPr>
          <p:cNvPr id="6" name="Espace réservé du contenu 5"/>
          <p:cNvSpPr>
            <a:spLocks noGrp="1"/>
          </p:cNvSpPr>
          <p:nvPr>
            <p:ph sz="half" idx="2"/>
          </p:nvPr>
        </p:nvSpPr>
        <p:spPr>
          <a:xfrm>
            <a:off x="4643438" y="1920085"/>
            <a:ext cx="4043362" cy="4434840"/>
          </a:xfrm>
        </p:spPr>
        <p:txBody>
          <a:bodyPr>
            <a:normAutofit/>
          </a:bodyPr>
          <a:lstStyle/>
          <a:p>
            <a:endParaRPr lang="fr-FR" dirty="0" smtClean="0"/>
          </a:p>
          <a:p>
            <a:r>
              <a:rPr lang="fr-FR" dirty="0" smtClean="0"/>
              <a:t>Mouvement de BENETT</a:t>
            </a:r>
          </a:p>
          <a:p>
            <a:pPr algn="just">
              <a:buNone/>
            </a:pPr>
            <a:r>
              <a:rPr lang="fr-FR" sz="1400" dirty="0" smtClean="0"/>
              <a:t>C'est le mouvement latéral de la mandibule vers la côté travaillant</a:t>
            </a:r>
          </a:p>
          <a:p>
            <a:pPr algn="just">
              <a:buNone/>
            </a:pPr>
            <a:endParaRPr lang="fr-FR" sz="1400" dirty="0" smtClean="0"/>
          </a:p>
          <a:p>
            <a:pPr algn="just">
              <a:buNone/>
            </a:pPr>
            <a:endParaRPr lang="fr-FR" sz="1400" dirty="0" smtClean="0"/>
          </a:p>
          <a:p>
            <a:pPr algn="just">
              <a:buNone/>
            </a:pPr>
            <a:endParaRPr lang="fr-FR" sz="1400" dirty="0" smtClean="0"/>
          </a:p>
          <a:p>
            <a:r>
              <a:rPr lang="fr-FR" dirty="0" smtClean="0"/>
              <a:t>Angle de BENETT</a:t>
            </a:r>
          </a:p>
          <a:p>
            <a:pPr>
              <a:buNone/>
            </a:pPr>
            <a:r>
              <a:rPr lang="fr-FR" sz="1700" dirty="0" smtClean="0"/>
              <a:t>Formé de l'autre côté , balançant ou non travaillant, le condyle se déplace en bas, en avant , médialement , parfois en dedans </a:t>
            </a: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Muscles protracteurs et rétracteurs</a:t>
            </a:r>
          </a:p>
          <a:p>
            <a:pPr lvl="1"/>
            <a:r>
              <a:rPr lang="fr-FR" dirty="0" smtClean="0"/>
              <a:t>le temporal participe aux mouvements de diduction et de rétrusion</a:t>
            </a:r>
          </a:p>
          <a:p>
            <a:pPr lvl="1"/>
            <a:r>
              <a:rPr lang="fr-FR" dirty="0" smtClean="0"/>
              <a:t>Le masséter participe aux mouvements de rétrusion et de protrusion selon les chefs intéressés</a:t>
            </a:r>
          </a:p>
          <a:p>
            <a:pPr lvl="1"/>
            <a:r>
              <a:rPr lang="fr-FR" dirty="0" smtClean="0"/>
              <a:t>Le muscle ptérygoïdien latéral </a:t>
            </a:r>
            <a:r>
              <a:rPr lang="fr-FR" sz="1200" dirty="0" smtClean="0"/>
              <a:t>(externe)</a:t>
            </a:r>
            <a:r>
              <a:rPr lang="fr-FR" dirty="0" smtClean="0"/>
              <a:t> est un </a:t>
            </a:r>
            <a:r>
              <a:rPr lang="fr-FR" dirty="0" err="1" smtClean="0"/>
              <a:t>protracteur</a:t>
            </a:r>
            <a:endParaRPr lang="fr-FR" dirty="0" smtClean="0"/>
          </a:p>
          <a:p>
            <a:pPr lvl="1"/>
            <a:r>
              <a:rPr lang="fr-FR" dirty="0" smtClean="0"/>
              <a:t>Les muscles sus-hyoïdiens participent à la rétrusion forcée</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pic>
        <p:nvPicPr>
          <p:cNvPr id="12" name="Espace réservé du contenu 11" descr="DSC03583.JPG"/>
          <p:cNvPicPr>
            <a:picLocks noGrp="1" noChangeAspect="1"/>
          </p:cNvPicPr>
          <p:nvPr isPhoto="1">
            <p:ph sz="half" idx="1"/>
          </p:nvPr>
        </p:nvPicPr>
        <p:blipFill>
          <a:blip r:embed="rId3">
            <a:lum/>
          </a:blip>
          <a:stretch>
            <a:fillRect/>
          </a:stretch>
        </p:blipFill>
        <p:spPr>
          <a:xfrm>
            <a:off x="457200" y="2623344"/>
            <a:ext cx="4038600" cy="3028950"/>
          </a:xfrm>
          <a:prstGeom prst="rect">
            <a:avLst/>
          </a:prstGeom>
          <a:noFill/>
          <a:ln>
            <a:noFill/>
          </a:ln>
        </p:spPr>
      </p:pic>
      <p:sp>
        <p:nvSpPr>
          <p:cNvPr id="11" name="Espace réservé du contenu 10"/>
          <p:cNvSpPr>
            <a:spLocks noGrp="1"/>
          </p:cNvSpPr>
          <p:nvPr>
            <p:ph sz="half" idx="2"/>
          </p:nvPr>
        </p:nvSpPr>
        <p:spPr/>
        <p:txBody>
          <a:bodyPr/>
          <a:lstStyle/>
          <a:p>
            <a:r>
              <a:rPr lang="fr-FR" dirty="0" smtClean="0"/>
              <a:t>Angle de Fisher</a:t>
            </a:r>
          </a:p>
          <a:p>
            <a:pPr>
              <a:buNone/>
            </a:pPr>
            <a:r>
              <a:rPr lang="fr-FR" sz="2400" dirty="0" smtClean="0"/>
              <a:t>formé dans le plan sagittal entre la projection trajectoire condylienne de propulsion et celle du déplacement </a:t>
            </a:r>
            <a:r>
              <a:rPr lang="fr-FR" sz="2400" dirty="0" err="1" smtClean="0"/>
              <a:t>diagonotransversal</a:t>
            </a:r>
            <a:r>
              <a:rPr lang="fr-FR" sz="2400" dirty="0" smtClean="0"/>
              <a:t> du condyle du côté non travaillant.</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Terminologie </a:t>
            </a:r>
            <a:r>
              <a:rPr lang="fr-FR" dirty="0" err="1" smtClean="0"/>
              <a:t>Gnathologique</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Selon Lauritzen</a:t>
            </a:r>
          </a:p>
          <a:p>
            <a:pPr lvl="1"/>
            <a:endParaRPr lang="fr-FR" dirty="0" smtClean="0"/>
          </a:p>
          <a:p>
            <a:pPr lvl="1"/>
            <a:r>
              <a:rPr lang="fr-FR" dirty="0" smtClean="0"/>
              <a:t>RAPPORT-INTERMAXILLAIRE</a:t>
            </a:r>
          </a:p>
          <a:p>
            <a:pPr lvl="1"/>
            <a:endParaRPr lang="fr-FR" dirty="0" smtClean="0"/>
          </a:p>
          <a:p>
            <a:pPr lvl="1"/>
            <a:r>
              <a:rPr lang="fr-FR" dirty="0" smtClean="0"/>
              <a:t>CUSPIDE et VERSANT</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4294967295"/>
          </p:nvPr>
        </p:nvSpPr>
        <p:spPr>
          <a:xfrm>
            <a:off x="0" y="642938"/>
            <a:ext cx="8229600" cy="5681662"/>
          </a:xfrm>
        </p:spPr>
        <p:txBody>
          <a:bodyPr>
            <a:normAutofit/>
          </a:bodyPr>
          <a:lstStyle/>
          <a:p>
            <a:pPr algn="ctr"/>
            <a:r>
              <a:rPr lang="fr-FR" b="1" u="sng" cap="small" dirty="0" smtClean="0"/>
              <a:t>Rapports </a:t>
            </a:r>
            <a:r>
              <a:rPr lang="fr-FR" b="1" u="sng" cap="small" dirty="0" err="1" smtClean="0"/>
              <a:t>inter-maxillaire</a:t>
            </a:r>
            <a:endParaRPr lang="fr-FR" b="1" u="sng" cap="small" dirty="0" smtClean="0"/>
          </a:p>
          <a:p>
            <a:pPr lvl="0"/>
            <a:r>
              <a:rPr lang="fr-FR" dirty="0" smtClean="0">
                <a:solidFill>
                  <a:srgbClr val="FF0000"/>
                </a:solidFill>
              </a:rPr>
              <a:t>T.H.R</a:t>
            </a:r>
            <a:r>
              <a:rPr lang="fr-FR" dirty="0" smtClean="0"/>
              <a:t>	Terminal </a:t>
            </a:r>
            <a:r>
              <a:rPr lang="fr-FR" dirty="0" err="1" smtClean="0"/>
              <a:t>Hinge</a:t>
            </a:r>
            <a:r>
              <a:rPr lang="fr-FR" dirty="0" smtClean="0"/>
              <a:t> Relation</a:t>
            </a:r>
          </a:p>
          <a:p>
            <a:pPr lvl="0">
              <a:buNone/>
            </a:pPr>
            <a:r>
              <a:rPr lang="fr-FR" sz="1200" dirty="0" smtClean="0"/>
              <a:t>      relation centrée       position lorsque 2 à 32 dents se rencontrent</a:t>
            </a:r>
          </a:p>
          <a:p>
            <a:pPr lvl="0"/>
            <a:r>
              <a:rPr lang="fr-FR" dirty="0" smtClean="0">
                <a:solidFill>
                  <a:srgbClr val="FF0000"/>
                </a:solidFill>
              </a:rPr>
              <a:t>I.O.P</a:t>
            </a:r>
            <a:r>
              <a:rPr lang="fr-FR" dirty="0" smtClean="0"/>
              <a:t> 	Position occlusale d'</a:t>
            </a:r>
            <a:r>
              <a:rPr lang="fr-FR" dirty="0" err="1" smtClean="0"/>
              <a:t>intercuspidation</a:t>
            </a:r>
            <a:r>
              <a:rPr lang="fr-FR" dirty="0" smtClean="0"/>
              <a:t> </a:t>
            </a:r>
            <a:r>
              <a:rPr lang="fr-FR" sz="2400" dirty="0" smtClean="0"/>
              <a:t>maximum </a:t>
            </a:r>
          </a:p>
          <a:p>
            <a:pPr lvl="0">
              <a:buNone/>
            </a:pPr>
            <a:r>
              <a:rPr lang="fr-FR" sz="1300" dirty="0" smtClean="0"/>
              <a:t>	C'est l'occlusion habituelle</a:t>
            </a:r>
            <a:r>
              <a:rPr lang="fr-FR" dirty="0" smtClean="0"/>
              <a:t>.</a:t>
            </a:r>
            <a:r>
              <a:rPr lang="fr-FR" sz="2800" dirty="0" smtClean="0"/>
              <a:t> </a:t>
            </a:r>
            <a:r>
              <a:rPr lang="fr-FR" sz="1300" dirty="0" smtClean="0"/>
              <a:t>sans tenir compte de la position des deux condyles.</a:t>
            </a:r>
          </a:p>
          <a:p>
            <a:pPr lvl="0"/>
            <a:r>
              <a:rPr lang="fr-FR" dirty="0" smtClean="0">
                <a:solidFill>
                  <a:srgbClr val="FF0000"/>
                </a:solidFill>
              </a:rPr>
              <a:t>M.I.O.P</a:t>
            </a:r>
            <a:r>
              <a:rPr lang="fr-FR" dirty="0" smtClean="0"/>
              <a:t>	</a:t>
            </a:r>
          </a:p>
          <a:p>
            <a:pPr lvl="0">
              <a:buNone/>
            </a:pPr>
            <a:r>
              <a:rPr lang="fr-FR" sz="1400" dirty="0" smtClean="0"/>
              <a:t>	</a:t>
            </a:r>
            <a:r>
              <a:rPr lang="fr-FR" sz="1200" dirty="0" smtClean="0"/>
              <a:t>Lorsque l'I.O.P. entraîne un déplacement des deux condyles en position antérieure à leur position la plus reculée</a:t>
            </a:r>
          </a:p>
          <a:p>
            <a:pPr lvl="0"/>
            <a:endParaRPr lang="fr-FR" sz="1300" dirty="0" smtClean="0"/>
          </a:p>
          <a:p>
            <a:pPr lvl="0"/>
            <a:r>
              <a:rPr lang="fr-FR" dirty="0" smtClean="0">
                <a:solidFill>
                  <a:srgbClr val="FF0000"/>
                </a:solidFill>
              </a:rPr>
              <a:t>L.I.O.P</a:t>
            </a:r>
          </a:p>
          <a:p>
            <a:pPr lvl="0">
              <a:buNone/>
            </a:pPr>
            <a:r>
              <a:rPr lang="fr-FR" dirty="0" smtClean="0"/>
              <a:t>	</a:t>
            </a:r>
            <a:r>
              <a:rPr lang="fr-FR" sz="1200" dirty="0" smtClean="0"/>
              <a:t>Position Occlusale d'</a:t>
            </a:r>
            <a:r>
              <a:rPr lang="fr-FR" sz="1200" dirty="0" err="1" smtClean="0"/>
              <a:t>Intercuspidation</a:t>
            </a:r>
            <a:r>
              <a:rPr lang="fr-FR" sz="1200" dirty="0" smtClean="0"/>
              <a:t> Latérale: Un des deux condyle est déplacé antérieurement lorsque les dents sont en I.O.P</a:t>
            </a:r>
            <a:r>
              <a:rPr lang="fr-FR" dirty="0" smtClean="0"/>
              <a:t>.</a:t>
            </a:r>
          </a:p>
          <a:p>
            <a:pPr lvl="0"/>
            <a:r>
              <a:rPr lang="fr-FR" dirty="0" smtClean="0">
                <a:solidFill>
                  <a:srgbClr val="FF0000"/>
                </a:solidFill>
              </a:rPr>
              <a:t>T.H.I.O.P</a:t>
            </a:r>
            <a:r>
              <a:rPr lang="fr-FR" dirty="0" smtClean="0"/>
              <a:t>	</a:t>
            </a:r>
          </a:p>
          <a:p>
            <a:pPr lvl="1">
              <a:buNone/>
            </a:pPr>
            <a:r>
              <a:rPr lang="fr-FR" sz="1000" dirty="0" smtClean="0"/>
              <a:t>Lorsque les dents sont en I.O.P les deux condyles sont en TH.I.O.P</a:t>
            </a:r>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571480"/>
            <a:ext cx="8229600" cy="1143000"/>
          </a:xfrm>
        </p:spPr>
        <p:txBody>
          <a:bodyPr>
            <a:normAutofit fontScale="90000"/>
          </a:bodyPr>
          <a:lstStyle/>
          <a:p>
            <a:r>
              <a:rPr lang="fr-FR" b="1" dirty="0" smtClean="0"/>
              <a:t>Cuspides et versants</a:t>
            </a:r>
            <a:r>
              <a:rPr lang="fr-FR" dirty="0" smtClean="0"/>
              <a:t/>
            </a:r>
            <a:br>
              <a:rPr lang="fr-FR" dirty="0" smtClean="0"/>
            </a:br>
            <a:endParaRPr lang="fr-FR" dirty="0"/>
          </a:p>
        </p:txBody>
      </p:sp>
      <p:sp>
        <p:nvSpPr>
          <p:cNvPr id="5" name="Espace réservé du contenu 4"/>
          <p:cNvSpPr>
            <a:spLocks noGrp="1"/>
          </p:cNvSpPr>
          <p:nvPr>
            <p:ph sz="half" idx="1"/>
          </p:nvPr>
        </p:nvSpPr>
        <p:spPr>
          <a:xfrm>
            <a:off x="285720" y="1571612"/>
            <a:ext cx="3643338" cy="4783313"/>
          </a:xfrm>
        </p:spPr>
        <p:txBody>
          <a:bodyPr>
            <a:normAutofit lnSpcReduction="10000"/>
          </a:bodyPr>
          <a:lstStyle/>
          <a:p>
            <a:r>
              <a:rPr lang="fr-FR" dirty="0" smtClean="0"/>
              <a:t>Versants internes</a:t>
            </a:r>
          </a:p>
          <a:p>
            <a:r>
              <a:rPr lang="fr-FR" dirty="0" smtClean="0"/>
              <a:t>Versants externes </a:t>
            </a:r>
            <a:endParaRPr lang="fr-FR" dirty="0"/>
          </a:p>
        </p:txBody>
      </p:sp>
      <p:sp>
        <p:nvSpPr>
          <p:cNvPr id="6" name="Espace réservé du contenu 5"/>
          <p:cNvSpPr>
            <a:spLocks noGrp="1"/>
          </p:cNvSpPr>
          <p:nvPr>
            <p:ph sz="half" idx="2"/>
          </p:nvPr>
        </p:nvSpPr>
        <p:spPr>
          <a:xfrm>
            <a:off x="4143372" y="1920085"/>
            <a:ext cx="4543428" cy="4434840"/>
          </a:xfrm>
        </p:spPr>
        <p:txBody>
          <a:bodyPr>
            <a:normAutofit lnSpcReduction="10000"/>
          </a:bodyPr>
          <a:lstStyle/>
          <a:p>
            <a:pPr lvl="0"/>
            <a:r>
              <a:rPr lang="fr-FR" dirty="0" smtClean="0">
                <a:solidFill>
                  <a:srgbClr val="00B050"/>
                </a:solidFill>
              </a:rPr>
              <a:t>Cuspide du centré</a:t>
            </a:r>
            <a:r>
              <a:rPr lang="fr-FR" dirty="0" smtClean="0"/>
              <a:t>	</a:t>
            </a:r>
            <a:r>
              <a:rPr lang="fr-FR" sz="1300" dirty="0" smtClean="0"/>
              <a:t>maintiennent l'occlusion de relation centrée</a:t>
            </a:r>
          </a:p>
          <a:p>
            <a:pPr lvl="1"/>
            <a:r>
              <a:rPr lang="fr-FR" dirty="0" smtClean="0"/>
              <a:t>Cuspides vestibulaires inférieures</a:t>
            </a:r>
          </a:p>
          <a:p>
            <a:pPr lvl="1"/>
            <a:r>
              <a:rPr lang="fr-FR" dirty="0" smtClean="0"/>
              <a:t>Cuspides linguales supérieures</a:t>
            </a:r>
          </a:p>
          <a:p>
            <a:pPr lvl="0"/>
            <a:r>
              <a:rPr lang="fr-FR" dirty="0" smtClean="0">
                <a:solidFill>
                  <a:srgbClr val="00B050"/>
                </a:solidFill>
              </a:rPr>
              <a:t>Cuspides du B.U.L.L</a:t>
            </a:r>
          </a:p>
          <a:p>
            <a:pPr lvl="1"/>
            <a:r>
              <a:rPr lang="fr-FR" dirty="0" smtClean="0"/>
              <a:t>Buccal </a:t>
            </a:r>
            <a:r>
              <a:rPr lang="fr-FR" dirty="0" err="1" smtClean="0"/>
              <a:t>Upper</a:t>
            </a:r>
            <a:r>
              <a:rPr lang="fr-FR" dirty="0" smtClean="0"/>
              <a:t>  	Vestibulaire 	supérieur</a:t>
            </a:r>
          </a:p>
          <a:p>
            <a:pPr lvl="1"/>
            <a:r>
              <a:rPr lang="fr-FR" dirty="0" smtClean="0"/>
              <a:t>Lingual </a:t>
            </a:r>
            <a:r>
              <a:rPr lang="fr-FR" dirty="0" err="1" smtClean="0"/>
              <a:t>Lower</a:t>
            </a:r>
            <a:r>
              <a:rPr lang="fr-FR" dirty="0" smtClean="0"/>
              <a:t> 	Linguale 	inférieur</a:t>
            </a:r>
          </a:p>
          <a:p>
            <a:endParaRPr lang="fr-FR" dirty="0"/>
          </a:p>
        </p:txBody>
      </p:sp>
      <p:pic>
        <p:nvPicPr>
          <p:cNvPr id="3" name="Image 2" descr="DSC03587.JPG"/>
          <p:cNvPicPr>
            <a:picLocks noGrp="1" noChangeAspect="1"/>
          </p:cNvPicPr>
          <p:nvPr isPhoto="1"/>
        </p:nvPicPr>
        <p:blipFill>
          <a:blip r:embed="rId3">
            <a:lum/>
          </a:blip>
          <a:srcRect l="13159" t="10965" r="9531" b="5701"/>
          <a:stretch>
            <a:fillRect/>
          </a:stretch>
        </p:blipFill>
        <p:spPr>
          <a:xfrm>
            <a:off x="357158" y="3071810"/>
            <a:ext cx="3071834" cy="2714644"/>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Concepts d’occlusion</a:t>
            </a:r>
            <a:endParaRPr lang="fr-FR" dirty="0"/>
          </a:p>
        </p:txBody>
      </p:sp>
      <p:sp>
        <p:nvSpPr>
          <p:cNvPr id="3" name="Espace réservé du contenu 2"/>
          <p:cNvSpPr>
            <a:spLocks noGrp="1"/>
          </p:cNvSpPr>
          <p:nvPr>
            <p:ph idx="1"/>
          </p:nvPr>
        </p:nvSpPr>
        <p:spPr/>
        <p:txBody>
          <a:bodyPr>
            <a:normAutofit/>
          </a:bodyPr>
          <a:lstStyle/>
          <a:p>
            <a:endParaRPr lang="fr-FR" dirty="0" smtClean="0"/>
          </a:p>
          <a:p>
            <a:pPr>
              <a:buNone/>
            </a:pPr>
            <a:r>
              <a:rPr lang="fr-FR" dirty="0" smtClean="0"/>
              <a:t>La plupart des </a:t>
            </a:r>
            <a:r>
              <a:rPr lang="fr-FR" dirty="0" err="1" smtClean="0"/>
              <a:t>occlusodontistes</a:t>
            </a:r>
            <a:r>
              <a:rPr lang="fr-FR" dirty="0" smtClean="0"/>
              <a:t> proposent les concepts d'occlusion suivants : </a:t>
            </a:r>
          </a:p>
          <a:p>
            <a:pPr lvl="1"/>
            <a:r>
              <a:rPr lang="fr-FR" b="1" cap="small" dirty="0" smtClean="0"/>
              <a:t>Occlusion bilatéral balancée</a:t>
            </a:r>
            <a:endParaRPr lang="fr-FR" dirty="0" smtClean="0"/>
          </a:p>
          <a:p>
            <a:pPr lvl="1"/>
            <a:r>
              <a:rPr lang="fr-FR" b="1" cap="small" dirty="0" smtClean="0"/>
              <a:t>Occlusion unilatérale PMS</a:t>
            </a:r>
          </a:p>
          <a:p>
            <a:pPr lvl="1"/>
            <a:r>
              <a:rPr lang="fr-FR" b="1" cap="small" dirty="0" smtClean="0"/>
              <a:t>Le concept </a:t>
            </a:r>
            <a:r>
              <a:rPr lang="fr-FR" b="1" cap="small" dirty="0" err="1" smtClean="0"/>
              <a:t>gnathologique</a:t>
            </a:r>
            <a:r>
              <a:rPr lang="fr-FR" b="1" cap="small" dirty="0" smtClean="0"/>
              <a:t> </a:t>
            </a:r>
            <a:endParaRPr lang="fr-FR" dirty="0" smtClean="0"/>
          </a:p>
          <a:p>
            <a:pPr lvl="1"/>
            <a:r>
              <a:rPr lang="fr-FR" b="1" cap="small" dirty="0" smtClean="0"/>
              <a:t>Occlusion habituelle</a:t>
            </a:r>
          </a:p>
          <a:p>
            <a:endParaRPr lang="fr-FR" dirty="0" smtClean="0"/>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endParaRPr lang="fr-FR" dirty="0"/>
          </a:p>
        </p:txBody>
      </p:sp>
      <p:sp>
        <p:nvSpPr>
          <p:cNvPr id="6" name="Espace réservé du contenu 5"/>
          <p:cNvSpPr>
            <a:spLocks noGrp="1"/>
          </p:cNvSpPr>
          <p:nvPr>
            <p:ph idx="1"/>
          </p:nvPr>
        </p:nvSpPr>
        <p:spPr/>
        <p:txBody>
          <a:bodyPr>
            <a:normAutofit/>
          </a:bodyPr>
          <a:lstStyle/>
          <a:p>
            <a:endParaRPr lang="fr-FR" dirty="0" smtClean="0"/>
          </a:p>
          <a:p>
            <a:r>
              <a:rPr lang="fr-FR" b="1" cap="small" dirty="0" smtClean="0"/>
              <a:t>Occlusion bilatéral balancée</a:t>
            </a:r>
          </a:p>
          <a:p>
            <a:pPr>
              <a:buNone/>
            </a:pPr>
            <a:r>
              <a:rPr lang="fr-FR" dirty="0" smtClean="0"/>
              <a:t> 	</a:t>
            </a:r>
          </a:p>
          <a:p>
            <a:pPr>
              <a:buNone/>
            </a:pPr>
            <a:r>
              <a:rPr lang="fr-FR" sz="1800" dirty="0" smtClean="0"/>
              <a:t>est caractérisée par des contacts antérieurs et postérieurs lors des mouvements de propulsion et diduction et en relation d'</a:t>
            </a:r>
            <a:r>
              <a:rPr lang="fr-FR" sz="1800" dirty="0" err="1" smtClean="0"/>
              <a:t>intercuspidation</a:t>
            </a:r>
            <a:r>
              <a:rPr lang="fr-FR" sz="1800" dirty="0" smtClean="0"/>
              <a:t> maximale. </a:t>
            </a:r>
          </a:p>
          <a:p>
            <a:pPr>
              <a:buNone/>
            </a:pPr>
            <a:endParaRPr lang="fr-FR" sz="1800" dirty="0" smtClean="0"/>
          </a:p>
          <a:p>
            <a:pPr>
              <a:buNone/>
            </a:pPr>
            <a:r>
              <a:rPr lang="fr-FR" sz="1800" dirty="0" smtClean="0"/>
              <a:t>Ce type d'occlusion est utilisé dans le cas de la prothèse totale.</a:t>
            </a:r>
          </a:p>
          <a:p>
            <a:pPr>
              <a:buNone/>
            </a:pPr>
            <a:endParaRPr lang="fr-FR" sz="1800" dirty="0" smtClean="0"/>
          </a:p>
          <a:p>
            <a:pPr>
              <a:buNone/>
            </a:pPr>
            <a:r>
              <a:rPr lang="fr-FR" sz="1800" dirty="0" smtClean="0"/>
              <a:t> L'ensemble des  </a:t>
            </a:r>
            <a:r>
              <a:rPr lang="fr-FR" sz="1800" dirty="0" err="1" smtClean="0"/>
              <a:t>parodontologistes</a:t>
            </a:r>
            <a:r>
              <a:rPr lang="fr-FR" sz="1800" dirty="0" smtClean="0"/>
              <a:t>  estiment aujourd'hui que l'occlusion bilatérale balancée ne doit pas être utilisée en denture naturelle sauf en présence de dents très mobiles</a:t>
            </a:r>
            <a:r>
              <a:rPr lang="fr-FR" dirty="0" smtClean="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571500"/>
            <a:ext cx="8229600" cy="5753100"/>
          </a:xfrm>
        </p:spPr>
        <p:txBody>
          <a:bodyPr>
            <a:normAutofit/>
          </a:bodyPr>
          <a:lstStyle/>
          <a:p>
            <a:r>
              <a:rPr lang="fr-FR" cap="all" dirty="0" smtClean="0"/>
              <a:t>CONCEPTS </a:t>
            </a:r>
            <a:r>
              <a:rPr lang="fr-FR" cap="small" dirty="0" smtClean="0"/>
              <a:t>OCCLUSION UNILATERALE:</a:t>
            </a:r>
          </a:p>
          <a:p>
            <a:endParaRPr lang="fr-FR" cap="small" dirty="0" smtClean="0"/>
          </a:p>
          <a:p>
            <a:pPr algn="just">
              <a:buNone/>
            </a:pPr>
            <a:r>
              <a:rPr lang="fr-FR" dirty="0" smtClean="0"/>
              <a:t>	Avec l'occlusion unilatérale, les jugements divergent sur le rôle de la canine. Les diverses interprétations proposées donnent naissance à différents concepts .</a:t>
            </a:r>
          </a:p>
          <a:p>
            <a:endParaRPr lang="fr-FR" dirty="0" smtClean="0"/>
          </a:p>
          <a:p>
            <a:pPr lvl="2"/>
            <a:r>
              <a:rPr lang="fr-FR" dirty="0" smtClean="0"/>
              <a:t> </a:t>
            </a:r>
            <a:r>
              <a:rPr lang="fr-FR" b="1" cap="small" dirty="0" smtClean="0"/>
              <a:t>Le concept </a:t>
            </a:r>
            <a:r>
              <a:rPr lang="fr-FR" b="1" cap="small" dirty="0" err="1" smtClean="0"/>
              <a:t>gnathologique</a:t>
            </a:r>
            <a:r>
              <a:rPr lang="fr-FR" b="1" cap="small" dirty="0" smtClean="0"/>
              <a:t> </a:t>
            </a:r>
          </a:p>
          <a:p>
            <a:endParaRPr lang="fr-FR" dirty="0" smtClean="0"/>
          </a:p>
          <a:p>
            <a:pPr lvl="2"/>
            <a:r>
              <a:rPr lang="fr-FR" b="1" cap="small" dirty="0" smtClean="0"/>
              <a:t> Le concept de </a:t>
            </a:r>
            <a:r>
              <a:rPr lang="fr-FR" b="1" cap="small" dirty="0" err="1" smtClean="0"/>
              <a:t>Pankey</a:t>
            </a:r>
            <a:r>
              <a:rPr lang="fr-FR" b="1" cap="small" dirty="0" smtClean="0"/>
              <a:t> - Mann - </a:t>
            </a:r>
            <a:r>
              <a:rPr lang="fr-FR" b="1" cap="small" dirty="0" err="1" smtClean="0"/>
              <a:t>Schuyler</a:t>
            </a:r>
            <a:r>
              <a:rPr lang="fr-FR" b="1" cap="small" dirty="0" smtClean="0"/>
              <a:t> </a:t>
            </a:r>
          </a:p>
          <a:p>
            <a:endParaRPr lang="fr-FR" b="1" u="sng" cap="small" dirty="0" smtClean="0"/>
          </a:p>
          <a:p>
            <a:endParaRPr lang="fr-FR"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571500"/>
            <a:ext cx="8229600" cy="5753100"/>
          </a:xfrm>
        </p:spPr>
        <p:txBody>
          <a:bodyPr>
            <a:normAutofit fontScale="85000" lnSpcReduction="10000"/>
          </a:bodyPr>
          <a:lstStyle/>
          <a:p>
            <a:r>
              <a:rPr lang="fr-FR" dirty="0" smtClean="0"/>
              <a:t> </a:t>
            </a:r>
          </a:p>
          <a:p>
            <a:pPr algn="ctr">
              <a:buNone/>
            </a:pPr>
            <a:r>
              <a:rPr lang="fr-FR" b="1" cap="small" dirty="0" smtClean="0">
                <a:effectLst>
                  <a:outerShdw blurRad="38100" dist="38100" dir="2700000" algn="tl">
                    <a:srgbClr val="000000">
                      <a:alpha val="43137"/>
                    </a:srgbClr>
                  </a:outerShdw>
                </a:effectLst>
              </a:rPr>
              <a:t>Le concept </a:t>
            </a:r>
            <a:r>
              <a:rPr lang="fr-FR" b="1" cap="small" dirty="0" err="1" smtClean="0">
                <a:effectLst>
                  <a:outerShdw blurRad="38100" dist="38100" dir="2700000" algn="tl">
                    <a:srgbClr val="000000">
                      <a:alpha val="43137"/>
                    </a:srgbClr>
                  </a:outerShdw>
                </a:effectLst>
              </a:rPr>
              <a:t>gnathologique</a:t>
            </a:r>
            <a:r>
              <a:rPr lang="fr-FR" b="1" cap="small" dirty="0" smtClean="0">
                <a:effectLst>
                  <a:outerShdw blurRad="38100" dist="38100" dir="2700000" algn="tl">
                    <a:srgbClr val="000000">
                      <a:alpha val="43137"/>
                    </a:srgbClr>
                  </a:outerShdw>
                </a:effectLst>
              </a:rPr>
              <a:t> </a:t>
            </a:r>
          </a:p>
          <a:p>
            <a:endParaRPr lang="fr-FR" dirty="0" smtClean="0"/>
          </a:p>
          <a:p>
            <a:r>
              <a:rPr lang="fr-FR" dirty="0" smtClean="0"/>
              <a:t>La pente condylienne est le premier facteur de ce concept caractérisé par :</a:t>
            </a:r>
          </a:p>
          <a:p>
            <a:pPr lvl="1"/>
            <a:r>
              <a:rPr lang="fr-FR" dirty="0" smtClean="0"/>
              <a:t>une occlusion centrée bloquée,</a:t>
            </a:r>
          </a:p>
          <a:p>
            <a:pPr lvl="1"/>
            <a:r>
              <a:rPr lang="fr-FR" dirty="0" smtClean="0"/>
              <a:t>une protection canine,</a:t>
            </a:r>
          </a:p>
          <a:p>
            <a:pPr lvl="1"/>
            <a:r>
              <a:rPr lang="fr-FR" dirty="0" smtClean="0"/>
              <a:t>une protection mutuelle,</a:t>
            </a:r>
          </a:p>
          <a:p>
            <a:pPr lvl="1"/>
            <a:r>
              <a:rPr lang="fr-FR" dirty="0" smtClean="0"/>
              <a:t>le </a:t>
            </a:r>
            <a:r>
              <a:rPr lang="fr-FR" dirty="0" err="1" smtClean="0"/>
              <a:t>tripodisme</a:t>
            </a:r>
            <a:r>
              <a:rPr lang="fr-FR" dirty="0" smtClean="0"/>
              <a:t>.</a:t>
            </a:r>
          </a:p>
          <a:p>
            <a:r>
              <a:rPr lang="fr-FR" dirty="0" smtClean="0">
                <a:solidFill>
                  <a:srgbClr val="FF0000"/>
                </a:solidFill>
              </a:rPr>
              <a:t>Discussion : </a:t>
            </a:r>
          </a:p>
          <a:p>
            <a:pPr lvl="1"/>
            <a:r>
              <a:rPr lang="fr-FR" dirty="0" smtClean="0"/>
              <a:t>la canine joue ici le rôle principal de l'occlusion. Cet effet a une importance considérable lorsqu'un implant ou transplant remplace la canine.</a:t>
            </a:r>
          </a:p>
          <a:p>
            <a:pPr lvl="1"/>
            <a:r>
              <a:rPr lang="fr-FR" dirty="0" smtClean="0"/>
              <a:t>Les contacts au niveau des faces occlusales des molaires n'existent pas lors des mouvements de latéralité. Les contacts se produisent uniquement lors de la déglutition. Dans le cas d'</a:t>
            </a:r>
            <a:r>
              <a:rPr lang="fr-FR" dirty="0" err="1" smtClean="0"/>
              <a:t>implanto</a:t>
            </a:r>
            <a:r>
              <a:rPr lang="fr-FR" dirty="0" smtClean="0"/>
              <a:t>-prothèse molaire, les forces occlusales seront situées dans l'axe de l'implant.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428625"/>
            <a:ext cx="8229600" cy="5895975"/>
          </a:xfrm>
        </p:spPr>
        <p:txBody>
          <a:bodyPr>
            <a:normAutofit fontScale="77500" lnSpcReduction="20000"/>
          </a:bodyPr>
          <a:lstStyle/>
          <a:p>
            <a:r>
              <a:rPr lang="fr-FR" dirty="0" smtClean="0"/>
              <a:t>.</a:t>
            </a:r>
          </a:p>
          <a:p>
            <a:pPr algn="ctr">
              <a:buNone/>
            </a:pPr>
            <a:r>
              <a:rPr lang="fr-FR" b="1" cap="small" dirty="0" smtClean="0"/>
              <a:t> Le concept de </a:t>
            </a:r>
            <a:r>
              <a:rPr lang="fr-FR" b="1" cap="small" dirty="0" err="1" smtClean="0"/>
              <a:t>Pankey</a:t>
            </a:r>
            <a:r>
              <a:rPr lang="fr-FR" b="1" cap="small" dirty="0" smtClean="0"/>
              <a:t> - Mann - </a:t>
            </a:r>
            <a:r>
              <a:rPr lang="fr-FR" b="1" cap="small" dirty="0" err="1" smtClean="0"/>
              <a:t>Schuyler</a:t>
            </a:r>
            <a:r>
              <a:rPr lang="fr-FR" b="1" cap="small" dirty="0" smtClean="0"/>
              <a:t> </a:t>
            </a:r>
          </a:p>
          <a:p>
            <a:endParaRPr lang="fr-FR" dirty="0" smtClean="0"/>
          </a:p>
          <a:p>
            <a:r>
              <a:rPr lang="fr-FR" dirty="0" smtClean="0"/>
              <a:t>Les cinq impératifs de Dawson sont les suivants :</a:t>
            </a:r>
          </a:p>
          <a:p>
            <a:pPr lvl="1"/>
            <a:r>
              <a:rPr lang="fr-FR" dirty="0" smtClean="0"/>
              <a:t>Stabilité du point d'appui de chaque dent ;</a:t>
            </a:r>
          </a:p>
          <a:p>
            <a:pPr lvl="1"/>
            <a:r>
              <a:rPr lang="fr-FR" dirty="0" smtClean="0"/>
              <a:t>Harmonie du guide antérieur avec la fonction ;</a:t>
            </a:r>
          </a:p>
          <a:p>
            <a:pPr lvl="1"/>
            <a:r>
              <a:rPr lang="fr-FR" dirty="0" smtClean="0"/>
              <a:t>Désocclusion des dents postérieures lors des mouvements de propulsion;</a:t>
            </a:r>
          </a:p>
          <a:p>
            <a:pPr lvl="1"/>
            <a:r>
              <a:rPr lang="fr-FR" dirty="0" smtClean="0"/>
              <a:t>Désocclusion des dents postérieures lors des mouvements non travaillant;</a:t>
            </a:r>
          </a:p>
          <a:p>
            <a:pPr lvl="1"/>
            <a:r>
              <a:rPr lang="fr-FR" dirty="0" smtClean="0"/>
              <a:t>Contact de groupe au niveau des versants travaillant en latéralité.</a:t>
            </a:r>
          </a:p>
          <a:p>
            <a:endParaRPr lang="fr-FR" dirty="0" smtClean="0"/>
          </a:p>
          <a:p>
            <a:pPr algn="just"/>
            <a:r>
              <a:rPr lang="fr-FR" dirty="0" smtClean="0"/>
              <a:t>Au-delà de ces impératifs prothétiques, l'élément principal clinique de la stabilité est le concept de zone neutre. Les contours vestibulaires et linguaux sont les plus importants pour la stabilité. La lèvre inférieure est responsable du positionnement incisif. Lèvre et langue maintiennent les incisives en place. </a:t>
            </a:r>
          </a:p>
          <a:p>
            <a:pPr algn="just"/>
            <a:r>
              <a:rPr lang="fr-FR" dirty="0" smtClean="0"/>
              <a:t>La prothèse implantaire fait apparaître toute l'importance de ce concept de zone neutre pour le remplacement d'une dent unitaire antérieure.</a:t>
            </a:r>
          </a:p>
          <a:p>
            <a:r>
              <a:rPr lang="fr-FR" dirty="0"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935163"/>
            <a:ext cx="8229600" cy="4389437"/>
          </a:xfrm>
        </p:spPr>
        <p:txBody>
          <a:bodyPr>
            <a:normAutofit/>
          </a:bodyPr>
          <a:lstStyle/>
          <a:p>
            <a:pPr algn="ctr">
              <a:buNone/>
            </a:pPr>
            <a:r>
              <a:rPr lang="fr-FR" b="1" cap="small" dirty="0" smtClean="0"/>
              <a:t>Occlusion habituelle</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Myologie</a:t>
            </a:r>
            <a:endParaRPr lang="fr-FR" dirty="0"/>
          </a:p>
        </p:txBody>
      </p:sp>
      <p:sp>
        <p:nvSpPr>
          <p:cNvPr id="3" name="Espace réservé du contenu 2"/>
          <p:cNvSpPr>
            <a:spLocks noGrp="1"/>
          </p:cNvSpPr>
          <p:nvPr>
            <p:ph idx="1"/>
          </p:nvPr>
        </p:nvSpPr>
        <p:spPr/>
        <p:txBody>
          <a:bodyPr/>
          <a:lstStyle/>
          <a:p>
            <a:r>
              <a:rPr lang="fr-FR" dirty="0" smtClean="0"/>
              <a:t>L’étude </a:t>
            </a:r>
            <a:r>
              <a:rPr lang="fr-FR" dirty="0" err="1" smtClean="0"/>
              <a:t>electromyographique</a:t>
            </a:r>
            <a:r>
              <a:rPr lang="fr-FR" dirty="0" smtClean="0"/>
              <a:t> montre que l’ensemble des muscles de l’appareil manducateur, du cou de la face présente une activité complexe et participe dans une certaine mesure à tous les mouvements</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Choix du concept d’occlusion en fonction de l’</a:t>
            </a:r>
            <a:r>
              <a:rPr lang="fr-FR" dirty="0" err="1" smtClean="0"/>
              <a:t>édentement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Selon la classification d’ KENNEDY-APPLEGATE</a:t>
            </a:r>
          </a:p>
          <a:p>
            <a:pPr lvl="0"/>
            <a:r>
              <a:rPr lang="fr-FR" dirty="0" smtClean="0">
                <a:solidFill>
                  <a:srgbClr val="FF0000"/>
                </a:solidFill>
              </a:rPr>
              <a:t>Classe I</a:t>
            </a:r>
            <a:r>
              <a:rPr lang="fr-FR" dirty="0" smtClean="0"/>
              <a:t>	</a:t>
            </a:r>
            <a:r>
              <a:rPr lang="fr-FR" dirty="0" err="1" smtClean="0"/>
              <a:t>édentation</a:t>
            </a:r>
            <a:r>
              <a:rPr lang="fr-FR" dirty="0" smtClean="0"/>
              <a:t> terminale bilatérale.</a:t>
            </a:r>
          </a:p>
          <a:p>
            <a:pPr lvl="0"/>
            <a:r>
              <a:rPr lang="fr-FR" dirty="0" smtClean="0">
                <a:solidFill>
                  <a:srgbClr val="FF0000"/>
                </a:solidFill>
              </a:rPr>
              <a:t>Classe II</a:t>
            </a:r>
            <a:r>
              <a:rPr lang="fr-FR" dirty="0" smtClean="0"/>
              <a:t>	</a:t>
            </a:r>
            <a:r>
              <a:rPr lang="fr-FR" dirty="0" err="1" smtClean="0"/>
              <a:t>édentation</a:t>
            </a:r>
            <a:r>
              <a:rPr lang="fr-FR" dirty="0" smtClean="0"/>
              <a:t> terminale unilatérale</a:t>
            </a:r>
          </a:p>
          <a:p>
            <a:pPr lvl="0"/>
            <a:r>
              <a:rPr lang="fr-FR" dirty="0" smtClean="0">
                <a:solidFill>
                  <a:srgbClr val="FF0000"/>
                </a:solidFill>
              </a:rPr>
              <a:t>Classe III</a:t>
            </a:r>
            <a:r>
              <a:rPr lang="fr-FR" dirty="0" smtClean="0"/>
              <a:t>	</a:t>
            </a:r>
            <a:r>
              <a:rPr lang="fr-FR" dirty="0" err="1" smtClean="0"/>
              <a:t>édentation</a:t>
            </a:r>
            <a:r>
              <a:rPr lang="fr-FR" dirty="0" smtClean="0"/>
              <a:t> intercalaire bilatérale avec deux canines sur l'arcade</a:t>
            </a:r>
          </a:p>
          <a:p>
            <a:pPr lvl="0"/>
            <a:r>
              <a:rPr lang="fr-FR" dirty="0" smtClean="0">
                <a:solidFill>
                  <a:srgbClr val="FF0000"/>
                </a:solidFill>
              </a:rPr>
              <a:t>Classe IV</a:t>
            </a:r>
            <a:r>
              <a:rPr lang="fr-FR" dirty="0" smtClean="0"/>
              <a:t>	</a:t>
            </a:r>
            <a:r>
              <a:rPr lang="fr-FR" dirty="0" err="1" smtClean="0"/>
              <a:t>édentation</a:t>
            </a:r>
            <a:r>
              <a:rPr lang="fr-FR" dirty="0" smtClean="0"/>
              <a:t> intercalaire antérieure</a:t>
            </a:r>
          </a:p>
          <a:p>
            <a:pPr lvl="0"/>
            <a:r>
              <a:rPr lang="fr-FR" dirty="0" smtClean="0">
                <a:solidFill>
                  <a:srgbClr val="FF0000"/>
                </a:solidFill>
              </a:rPr>
              <a:t>Classe V</a:t>
            </a:r>
            <a:r>
              <a:rPr lang="fr-FR" dirty="0" smtClean="0"/>
              <a:t>	</a:t>
            </a:r>
            <a:r>
              <a:rPr lang="fr-FR" dirty="0" err="1" smtClean="0"/>
              <a:t>édentation</a:t>
            </a:r>
            <a:r>
              <a:rPr lang="fr-FR" dirty="0" smtClean="0"/>
              <a:t> classe III avec une ou  deux canines absentes.</a:t>
            </a:r>
          </a:p>
          <a:p>
            <a:pPr lvl="0"/>
            <a:r>
              <a:rPr lang="fr-FR" dirty="0" smtClean="0">
                <a:solidFill>
                  <a:srgbClr val="FF0000"/>
                </a:solidFill>
              </a:rPr>
              <a:t>Casse VI</a:t>
            </a:r>
            <a:r>
              <a:rPr lang="fr-FR" dirty="0" smtClean="0"/>
              <a:t>	</a:t>
            </a:r>
            <a:r>
              <a:rPr lang="fr-FR" dirty="0" err="1" smtClean="0"/>
              <a:t>édentation</a:t>
            </a:r>
            <a:r>
              <a:rPr lang="fr-FR" dirty="0" smtClean="0"/>
              <a:t> intercalaire unilatérale avec canines sur l'arcade.</a:t>
            </a:r>
          </a:p>
          <a:p>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4294967295"/>
          </p:nvPr>
        </p:nvSpPr>
        <p:spPr>
          <a:xfrm>
            <a:off x="4214813" y="642938"/>
            <a:ext cx="4929187" cy="5711825"/>
          </a:xfrm>
        </p:spPr>
        <p:txBody>
          <a:bodyPr/>
          <a:lstStyle/>
          <a:p>
            <a:r>
              <a:rPr lang="fr-FR" dirty="0" smtClean="0"/>
              <a:t>Classe I	</a:t>
            </a:r>
            <a:r>
              <a:rPr lang="fr-FR" dirty="0" err="1" smtClean="0"/>
              <a:t>édentation</a:t>
            </a:r>
            <a:r>
              <a:rPr lang="fr-FR" dirty="0" smtClean="0"/>
              <a:t> terminale bilatérale</a:t>
            </a:r>
          </a:p>
          <a:p>
            <a:pPr lvl="1"/>
            <a:endParaRPr lang="fr-FR" dirty="0" smtClean="0"/>
          </a:p>
          <a:p>
            <a:pPr lvl="1"/>
            <a:endParaRPr lang="fr-FR" dirty="0" smtClean="0"/>
          </a:p>
          <a:p>
            <a:pPr lvl="1"/>
            <a:r>
              <a:rPr lang="fr-FR" dirty="0" smtClean="0"/>
              <a:t>Deux canines présentes</a:t>
            </a:r>
          </a:p>
          <a:p>
            <a:pPr lvl="1"/>
            <a:r>
              <a:rPr lang="fr-FR" dirty="0" smtClean="0"/>
              <a:t>Une canine présente</a:t>
            </a:r>
          </a:p>
          <a:p>
            <a:pPr lvl="1"/>
            <a:r>
              <a:rPr lang="fr-FR" dirty="0" smtClean="0"/>
              <a:t>Pas de canine</a:t>
            </a:r>
          </a:p>
        </p:txBody>
      </p:sp>
      <p:pic>
        <p:nvPicPr>
          <p:cNvPr id="3" name="Image 2" descr="DSC03588.JPG"/>
          <p:cNvPicPr>
            <a:picLocks noGrp="1" noChangeAspect="1"/>
          </p:cNvPicPr>
          <p:nvPr isPhoto="1"/>
        </p:nvPicPr>
        <p:blipFill>
          <a:blip r:embed="rId3">
            <a:lum/>
          </a:blip>
          <a:srcRect l="21538" b="3598"/>
          <a:stretch>
            <a:fillRect/>
          </a:stretch>
        </p:blipFill>
        <p:spPr>
          <a:xfrm>
            <a:off x="285720" y="1714488"/>
            <a:ext cx="3643370" cy="3357586"/>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Classe I deux canines présentes</a:t>
            </a:r>
            <a:endParaRPr lang="fr-FR" sz="3600" dirty="0"/>
          </a:p>
        </p:txBody>
      </p:sp>
      <p:sp>
        <p:nvSpPr>
          <p:cNvPr id="3" name="Espace réservé du contenu 2"/>
          <p:cNvSpPr>
            <a:spLocks noGrp="1"/>
          </p:cNvSpPr>
          <p:nvPr>
            <p:ph idx="1"/>
          </p:nvPr>
        </p:nvSpPr>
        <p:spPr/>
        <p:txBody>
          <a:bodyPr/>
          <a:lstStyle/>
          <a:p>
            <a:endParaRPr lang="fr-FR" dirty="0" smtClean="0"/>
          </a:p>
          <a:p>
            <a:r>
              <a:rPr lang="fr-FR" dirty="0" smtClean="0"/>
              <a:t>En ce cas, les canines doivent jouer pleinement leurs rôles lors de la désocclusion.</a:t>
            </a:r>
          </a:p>
          <a:p>
            <a:r>
              <a:rPr lang="fr-FR" dirty="0" smtClean="0"/>
              <a:t>Le concept </a:t>
            </a:r>
            <a:r>
              <a:rPr lang="fr-FR" dirty="0" err="1" smtClean="0"/>
              <a:t>gnatologique</a:t>
            </a:r>
            <a:r>
              <a:rPr lang="fr-FR" dirty="0" smtClean="0"/>
              <a:t> de désocclusion canine doit être appliqué pour  la réalisation des deux prothèses fixes </a:t>
            </a:r>
            <a:r>
              <a:rPr lang="fr-FR" dirty="0" err="1" smtClean="0"/>
              <a:t>implantaires</a:t>
            </a:r>
            <a:endParaRPr lang="fr-FR" dirty="0" smtClean="0"/>
          </a:p>
          <a:p>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Classe I  une canine présente</a:t>
            </a:r>
            <a:endParaRPr lang="fr-FR" sz="3200" dirty="0"/>
          </a:p>
        </p:txBody>
      </p:sp>
      <p:sp>
        <p:nvSpPr>
          <p:cNvPr id="3" name="Espace réservé du contenu 2"/>
          <p:cNvSpPr>
            <a:spLocks noGrp="1"/>
          </p:cNvSpPr>
          <p:nvPr>
            <p:ph idx="1"/>
          </p:nvPr>
        </p:nvSpPr>
        <p:spPr/>
        <p:txBody>
          <a:bodyPr/>
          <a:lstStyle/>
          <a:p>
            <a:r>
              <a:rPr lang="fr-FR" dirty="0" smtClean="0"/>
              <a:t>Obligatoirement fonction groupe du côté de la canine remplacée</a:t>
            </a:r>
          </a:p>
          <a:p>
            <a:endParaRPr lang="fr-FR" dirty="0" smtClean="0"/>
          </a:p>
          <a:p>
            <a:r>
              <a:rPr lang="fr-FR" dirty="0" smtClean="0"/>
              <a:t>De préférence protection canine du côté de la canine présente</a:t>
            </a:r>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smtClean="0"/>
              <a:t>Classe I    </a:t>
            </a:r>
            <a:r>
              <a:rPr lang="fr-FR" sz="3200" dirty="0" smtClean="0"/>
              <a:t>absence de canine</a:t>
            </a:r>
            <a:endParaRPr lang="fr-FR" sz="3200" dirty="0"/>
          </a:p>
        </p:txBody>
      </p:sp>
      <p:sp>
        <p:nvSpPr>
          <p:cNvPr id="3" name="Espace réservé du contenu 2"/>
          <p:cNvSpPr>
            <a:spLocks noGrp="1"/>
          </p:cNvSpPr>
          <p:nvPr>
            <p:ph idx="1"/>
          </p:nvPr>
        </p:nvSpPr>
        <p:spPr/>
        <p:txBody>
          <a:bodyPr/>
          <a:lstStyle/>
          <a:p>
            <a:endParaRPr lang="fr-FR" dirty="0" smtClean="0"/>
          </a:p>
          <a:p>
            <a:r>
              <a:rPr lang="fr-FR" dirty="0" smtClean="0"/>
              <a:t>Fonction groupe</a:t>
            </a:r>
          </a:p>
          <a:p>
            <a:endParaRPr lang="fr-FR" dirty="0" smtClean="0"/>
          </a:p>
          <a:p>
            <a:r>
              <a:rPr lang="fr-FR" dirty="0" smtClean="0"/>
              <a:t>Occlusion bilatérale balancée  </a:t>
            </a:r>
            <a:r>
              <a:rPr lang="fr-FR" sz="1200" dirty="0" smtClean="0"/>
              <a:t>(à éviter)</a:t>
            </a:r>
            <a:endParaRPr lang="fr-FR" sz="12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357158" y="1785926"/>
            <a:ext cx="4357718" cy="4214842"/>
          </a:xfrm>
        </p:spPr>
        <p:txBody>
          <a:bodyPr/>
          <a:lstStyle/>
          <a:p>
            <a:endParaRPr lang="fr-FR" dirty="0"/>
          </a:p>
        </p:txBody>
      </p:sp>
      <p:sp>
        <p:nvSpPr>
          <p:cNvPr id="6" name="Espace réservé du contenu 5"/>
          <p:cNvSpPr>
            <a:spLocks noGrp="1"/>
          </p:cNvSpPr>
          <p:nvPr>
            <p:ph sz="half" idx="2"/>
          </p:nvPr>
        </p:nvSpPr>
        <p:spPr>
          <a:xfrm>
            <a:off x="4929190" y="1920085"/>
            <a:ext cx="3757610" cy="4434840"/>
          </a:xfrm>
        </p:spPr>
        <p:txBody>
          <a:bodyPr/>
          <a:lstStyle/>
          <a:p>
            <a:r>
              <a:rPr lang="fr-FR" dirty="0" smtClean="0"/>
              <a:t>Classe II</a:t>
            </a:r>
          </a:p>
          <a:p>
            <a:pPr lvl="1"/>
            <a:r>
              <a:rPr lang="fr-FR" dirty="0" smtClean="0"/>
              <a:t>Deux canines</a:t>
            </a:r>
          </a:p>
          <a:p>
            <a:pPr lvl="1"/>
            <a:endParaRPr lang="fr-FR" dirty="0" smtClean="0"/>
          </a:p>
          <a:p>
            <a:pPr lvl="1"/>
            <a:r>
              <a:rPr lang="fr-FR" dirty="0" err="1" smtClean="0"/>
              <a:t>Edentation</a:t>
            </a:r>
            <a:r>
              <a:rPr lang="fr-FR" dirty="0" smtClean="0"/>
              <a:t> canine prémolaire molaire</a:t>
            </a:r>
          </a:p>
          <a:p>
            <a:pPr lvl="1"/>
            <a:endParaRPr lang="fr-FR" dirty="0" smtClean="0"/>
          </a:p>
          <a:p>
            <a:pPr lvl="1">
              <a:buNone/>
            </a:pPr>
            <a:r>
              <a:rPr lang="fr-FR" sz="1200" dirty="0" smtClean="0"/>
              <a:t> Il vaut mieux répartir la charge sur tous les implants donc fonction groupe</a:t>
            </a:r>
          </a:p>
          <a:p>
            <a:pPr lvl="1"/>
            <a:endParaRPr lang="fr-FR" dirty="0" smtClean="0"/>
          </a:p>
          <a:p>
            <a:pPr lvl="1"/>
            <a:endParaRPr lang="fr-FR" dirty="0"/>
          </a:p>
        </p:txBody>
      </p:sp>
      <p:pic>
        <p:nvPicPr>
          <p:cNvPr id="3" name="Image 2" descr="DSC03589.JPG"/>
          <p:cNvPicPr>
            <a:picLocks noGrp="1" noChangeAspect="1"/>
          </p:cNvPicPr>
          <p:nvPr isPhoto="1"/>
        </p:nvPicPr>
        <p:blipFill>
          <a:blip r:embed="rId3">
            <a:lum/>
          </a:blip>
          <a:srcRect l="15069" t="7305" r="5479" b="-448"/>
          <a:stretch>
            <a:fillRect/>
          </a:stretch>
        </p:blipFill>
        <p:spPr>
          <a:xfrm>
            <a:off x="214282" y="2143116"/>
            <a:ext cx="3929090" cy="3643338"/>
          </a:xfrm>
          <a:prstGeom prst="rect">
            <a:avLst/>
          </a:prstGeom>
          <a:noFill/>
          <a:ln>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457200" y="1920085"/>
            <a:ext cx="4757742" cy="4434840"/>
          </a:xfrm>
        </p:spPr>
        <p:txBody>
          <a:bodyPr/>
          <a:lstStyle/>
          <a:p>
            <a:endParaRPr lang="fr-FR" dirty="0"/>
          </a:p>
        </p:txBody>
      </p:sp>
      <p:sp>
        <p:nvSpPr>
          <p:cNvPr id="6" name="Espace réservé du contenu 5"/>
          <p:cNvSpPr>
            <a:spLocks noGrp="1"/>
          </p:cNvSpPr>
          <p:nvPr>
            <p:ph sz="half" idx="2"/>
          </p:nvPr>
        </p:nvSpPr>
        <p:spPr>
          <a:xfrm>
            <a:off x="6215074" y="1920085"/>
            <a:ext cx="2471726" cy="4434840"/>
          </a:xfrm>
        </p:spPr>
        <p:txBody>
          <a:bodyPr/>
          <a:lstStyle/>
          <a:p>
            <a:r>
              <a:rPr lang="fr-FR" dirty="0" smtClean="0"/>
              <a:t>Classe III</a:t>
            </a:r>
            <a:endParaRPr lang="fr-FR" dirty="0"/>
          </a:p>
        </p:txBody>
      </p:sp>
      <p:pic>
        <p:nvPicPr>
          <p:cNvPr id="3" name="Image 2" descr="DSC03590.JPG"/>
          <p:cNvPicPr>
            <a:picLocks noGrp="1" noChangeAspect="1"/>
          </p:cNvPicPr>
          <p:nvPr isPhoto="1"/>
        </p:nvPicPr>
        <p:blipFill>
          <a:blip r:embed="rId3">
            <a:lum/>
          </a:blip>
          <a:stretch>
            <a:fillRect/>
          </a:stretch>
        </p:blipFill>
        <p:spPr>
          <a:xfrm>
            <a:off x="714348" y="2857496"/>
            <a:ext cx="4152555" cy="3114676"/>
          </a:xfrm>
          <a:prstGeom prst="rect">
            <a:avLst/>
          </a:prstGeom>
          <a:noFill/>
          <a:ln>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200" dirty="0" smtClean="0"/>
              <a:t>Classe III</a:t>
            </a:r>
            <a:endParaRPr lang="fr-FR" sz="3200" dirty="0"/>
          </a:p>
        </p:txBody>
      </p:sp>
      <p:sp>
        <p:nvSpPr>
          <p:cNvPr id="6" name="Espace réservé du contenu 5"/>
          <p:cNvSpPr>
            <a:spLocks noGrp="1"/>
          </p:cNvSpPr>
          <p:nvPr>
            <p:ph idx="1"/>
          </p:nvPr>
        </p:nvSpPr>
        <p:spPr/>
        <p:txBody>
          <a:bodyPr/>
          <a:lstStyle/>
          <a:p>
            <a:r>
              <a:rPr lang="fr-FR" dirty="0" smtClean="0"/>
              <a:t>Dans le but de protéger les implants, nous souhaitons des charges seulement lors de la déglutition.</a:t>
            </a:r>
          </a:p>
          <a:p>
            <a:r>
              <a:rPr lang="fr-FR" dirty="0" smtClean="0"/>
              <a:t>La fonction groupe nous semble moins adaptée que la protection canine.</a:t>
            </a:r>
          </a:p>
          <a:p>
            <a:endParaRPr lang="fr-FR" dirty="0" smtClean="0"/>
          </a:p>
          <a:p>
            <a:endParaRPr lang="fr-FR" dirty="0" smtClean="0"/>
          </a:p>
          <a:p>
            <a:r>
              <a:rPr lang="fr-FR" dirty="0" smtClean="0"/>
              <a:t>A-t-on réellement besoin d'implants?</a:t>
            </a:r>
          </a:p>
          <a:p>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457200" y="1920085"/>
            <a:ext cx="5043494" cy="4434840"/>
          </a:xfrm>
        </p:spPr>
        <p:txBody>
          <a:bodyPr/>
          <a:lstStyle/>
          <a:p>
            <a:endParaRPr lang="fr-FR" dirty="0"/>
          </a:p>
        </p:txBody>
      </p:sp>
      <p:sp>
        <p:nvSpPr>
          <p:cNvPr id="6" name="Espace réservé du contenu 5"/>
          <p:cNvSpPr>
            <a:spLocks noGrp="1"/>
          </p:cNvSpPr>
          <p:nvPr>
            <p:ph sz="half" idx="2"/>
          </p:nvPr>
        </p:nvSpPr>
        <p:spPr>
          <a:xfrm>
            <a:off x="6000760" y="1920085"/>
            <a:ext cx="2686040" cy="4434840"/>
          </a:xfrm>
        </p:spPr>
        <p:txBody>
          <a:bodyPr/>
          <a:lstStyle/>
          <a:p>
            <a:endParaRPr lang="fr-FR" dirty="0" smtClean="0"/>
          </a:p>
          <a:p>
            <a:endParaRPr lang="fr-FR" dirty="0" smtClean="0"/>
          </a:p>
          <a:p>
            <a:endParaRPr lang="fr-FR" dirty="0" smtClean="0"/>
          </a:p>
          <a:p>
            <a:endParaRPr lang="fr-FR" dirty="0" smtClean="0"/>
          </a:p>
          <a:p>
            <a:r>
              <a:rPr lang="fr-FR" dirty="0" smtClean="0"/>
              <a:t>Classe IV de Kennedy</a:t>
            </a:r>
            <a:endParaRPr lang="fr-FR" dirty="0"/>
          </a:p>
        </p:txBody>
      </p:sp>
      <p:pic>
        <p:nvPicPr>
          <p:cNvPr id="3" name="Image 2" descr="DSC03591.JPG"/>
          <p:cNvPicPr>
            <a:picLocks noGrp="1" noChangeAspect="1"/>
          </p:cNvPicPr>
          <p:nvPr isPhoto="1"/>
        </p:nvPicPr>
        <p:blipFill>
          <a:blip r:embed="rId3">
            <a:lum/>
          </a:blip>
          <a:srcRect l="12877" b="16308"/>
          <a:stretch>
            <a:fillRect/>
          </a:stretch>
        </p:blipFill>
        <p:spPr>
          <a:xfrm>
            <a:off x="1214414" y="2857496"/>
            <a:ext cx="3866779" cy="2786082"/>
          </a:xfrm>
          <a:prstGeom prst="rect">
            <a:avLst/>
          </a:prstGeom>
          <a:noFill/>
          <a:ln>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600" dirty="0" smtClean="0"/>
              <a:t>Classe IV</a:t>
            </a:r>
            <a:endParaRPr lang="fr-FR" sz="3600" dirty="0"/>
          </a:p>
        </p:txBody>
      </p:sp>
      <p:sp>
        <p:nvSpPr>
          <p:cNvPr id="6" name="Espace réservé du contenu 5"/>
          <p:cNvSpPr>
            <a:spLocks noGrp="1"/>
          </p:cNvSpPr>
          <p:nvPr>
            <p:ph idx="1"/>
          </p:nvPr>
        </p:nvSpPr>
        <p:spPr/>
        <p:txBody>
          <a:bodyPr/>
          <a:lstStyle/>
          <a:p>
            <a:r>
              <a:rPr lang="fr-FR" dirty="0" smtClean="0"/>
              <a:t>L'important est de respecter l'espace neutre au niveau incisif.</a:t>
            </a:r>
          </a:p>
          <a:p>
            <a:r>
              <a:rPr lang="fr-FR" dirty="0" smtClean="0"/>
              <a:t>Il faut éviter les contacts non punctiformes.</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Notions de myologie</a:t>
            </a:r>
            <a:endParaRPr lang="fr-FR" dirty="0"/>
          </a:p>
        </p:txBody>
      </p:sp>
      <p:sp>
        <p:nvSpPr>
          <p:cNvPr id="3" name="Espace réservé du contenu 2"/>
          <p:cNvSpPr>
            <a:spLocks noGrp="1"/>
          </p:cNvSpPr>
          <p:nvPr>
            <p:ph idx="1"/>
          </p:nvPr>
        </p:nvSpPr>
        <p:spPr/>
        <p:txBody>
          <a:bodyPr/>
          <a:lstStyle/>
          <a:p>
            <a:r>
              <a:rPr lang="fr-FR" dirty="0" smtClean="0"/>
              <a:t>Travaux de Sherrington et </a:t>
            </a:r>
            <a:r>
              <a:rPr lang="fr-FR" dirty="0" err="1" smtClean="0"/>
              <a:t>Cefarce</a:t>
            </a:r>
            <a:endParaRPr lang="fr-FR" dirty="0" smtClean="0"/>
          </a:p>
          <a:p>
            <a:pPr lvl="1"/>
            <a:r>
              <a:rPr lang="fr-FR" dirty="0" smtClean="0"/>
              <a:t>Loi de l’inhibition réciproque</a:t>
            </a:r>
          </a:p>
          <a:p>
            <a:pPr lvl="1"/>
            <a:r>
              <a:rPr lang="fr-FR" dirty="0" smtClean="0"/>
              <a:t>Loi du tout ou rien </a:t>
            </a:r>
          </a:p>
          <a:p>
            <a:pPr lvl="1"/>
            <a:r>
              <a:rPr lang="fr-FR" dirty="0" smtClean="0"/>
              <a:t>Unités motrices</a:t>
            </a:r>
          </a:p>
          <a:p>
            <a:endParaRPr lang="fr-FR" dirty="0" smtClean="0"/>
          </a:p>
          <a:p>
            <a:r>
              <a:rPr lang="fr-FR" dirty="0" smtClean="0"/>
              <a:t>Travaux de GASPARD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457200" y="1920085"/>
            <a:ext cx="4972056" cy="4434840"/>
          </a:xfrm>
        </p:spPr>
        <p:txBody>
          <a:bodyPr>
            <a:normAutofit/>
          </a:bodyPr>
          <a:lstStyle/>
          <a:p>
            <a:endParaRPr lang="fr-FR" dirty="0"/>
          </a:p>
        </p:txBody>
      </p:sp>
      <p:sp>
        <p:nvSpPr>
          <p:cNvPr id="6" name="Espace réservé du contenu 5"/>
          <p:cNvSpPr>
            <a:spLocks noGrp="1"/>
          </p:cNvSpPr>
          <p:nvPr>
            <p:ph sz="half" idx="2"/>
          </p:nvPr>
        </p:nvSpPr>
        <p:spPr>
          <a:xfrm>
            <a:off x="6000760" y="1920085"/>
            <a:ext cx="2686040" cy="4434840"/>
          </a:xfrm>
        </p:spPr>
        <p:txBody>
          <a:bodyPr>
            <a:normAutofit/>
          </a:bodyPr>
          <a:lstStyle/>
          <a:p>
            <a:r>
              <a:rPr lang="fr-FR" dirty="0" smtClean="0"/>
              <a:t>Classe V</a:t>
            </a:r>
          </a:p>
          <a:p>
            <a:r>
              <a:rPr lang="fr-FR" sz="1400" dirty="0" smtClean="0"/>
              <a:t>Nous aurons une construction </a:t>
            </a:r>
            <a:r>
              <a:rPr lang="fr-FR" sz="1400" dirty="0" err="1" smtClean="0"/>
              <a:t>gnathologique</a:t>
            </a:r>
            <a:r>
              <a:rPr lang="fr-FR" sz="1400" dirty="0" smtClean="0"/>
              <a:t> du côté canin et une construction en fonction groupe de l'autre.</a:t>
            </a:r>
          </a:p>
          <a:p>
            <a:endParaRPr lang="fr-FR" dirty="0"/>
          </a:p>
        </p:txBody>
      </p:sp>
      <p:pic>
        <p:nvPicPr>
          <p:cNvPr id="3" name="Image 2" descr="DSC03592.JPG"/>
          <p:cNvPicPr>
            <a:picLocks noGrp="1" noChangeAspect="1"/>
          </p:cNvPicPr>
          <p:nvPr isPhoto="1"/>
        </p:nvPicPr>
        <p:blipFill>
          <a:blip r:embed="rId3">
            <a:lum/>
          </a:blip>
          <a:srcRect l="12121" t="2020" b="7078"/>
          <a:stretch>
            <a:fillRect/>
          </a:stretch>
        </p:blipFill>
        <p:spPr>
          <a:xfrm>
            <a:off x="1142976" y="2786058"/>
            <a:ext cx="4143404" cy="3214710"/>
          </a:xfrm>
          <a:prstGeom prst="rect">
            <a:avLst/>
          </a:prstGeom>
          <a:noFill/>
          <a:ln>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sz="half" idx="1"/>
          </p:nvPr>
        </p:nvSpPr>
        <p:spPr>
          <a:xfrm>
            <a:off x="457200" y="1920085"/>
            <a:ext cx="5043494" cy="4434840"/>
          </a:xfrm>
        </p:spPr>
        <p:txBody>
          <a:bodyPr/>
          <a:lstStyle/>
          <a:p>
            <a:endParaRPr lang="fr-FR" dirty="0"/>
          </a:p>
        </p:txBody>
      </p:sp>
      <p:sp>
        <p:nvSpPr>
          <p:cNvPr id="6" name="Espace réservé du contenu 5"/>
          <p:cNvSpPr>
            <a:spLocks noGrp="1"/>
          </p:cNvSpPr>
          <p:nvPr>
            <p:ph sz="half" idx="2"/>
          </p:nvPr>
        </p:nvSpPr>
        <p:spPr>
          <a:xfrm>
            <a:off x="6429388" y="1920085"/>
            <a:ext cx="2257412" cy="4434840"/>
          </a:xfrm>
        </p:spPr>
        <p:txBody>
          <a:bodyPr/>
          <a:lstStyle/>
          <a:p>
            <a:r>
              <a:rPr lang="fr-FR" dirty="0" smtClean="0"/>
              <a:t>Classe VI</a:t>
            </a:r>
          </a:p>
        </p:txBody>
      </p:sp>
      <p:pic>
        <p:nvPicPr>
          <p:cNvPr id="3" name="Image 2" descr="DSC03593.JPG"/>
          <p:cNvPicPr>
            <a:picLocks noGrp="1" noChangeAspect="1"/>
          </p:cNvPicPr>
          <p:nvPr isPhoto="1"/>
        </p:nvPicPr>
        <p:blipFill>
          <a:blip r:embed="rId3">
            <a:lum/>
          </a:blip>
          <a:srcRect l="12308" t="4102" r="1538" b="7699"/>
          <a:stretch>
            <a:fillRect/>
          </a:stretch>
        </p:blipFill>
        <p:spPr>
          <a:xfrm>
            <a:off x="1000100" y="2714620"/>
            <a:ext cx="4000528" cy="3071834"/>
          </a:xfrm>
          <a:prstGeom prst="rect">
            <a:avLst/>
          </a:prstGeom>
          <a:noFill/>
          <a:ln>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600" dirty="0" smtClean="0"/>
              <a:t>Classe VI</a:t>
            </a:r>
            <a:endParaRPr lang="fr-FR" sz="3600" dirty="0"/>
          </a:p>
        </p:txBody>
      </p:sp>
      <p:sp>
        <p:nvSpPr>
          <p:cNvPr id="6" name="Espace réservé du contenu 5"/>
          <p:cNvSpPr>
            <a:spLocks noGrp="1"/>
          </p:cNvSpPr>
          <p:nvPr>
            <p:ph idx="1"/>
          </p:nvPr>
        </p:nvSpPr>
        <p:spPr/>
        <p:txBody>
          <a:bodyPr>
            <a:normAutofit lnSpcReduction="10000"/>
          </a:bodyPr>
          <a:lstStyle/>
          <a:p>
            <a:r>
              <a:rPr lang="fr-FR" dirty="0" smtClean="0"/>
              <a:t>Nous sommes dans le domaine de la prothèse fixée. Si néanmoins des implants doivent être réalisées, le principe demeure: il faut que l'implant ait le minimum de contact avec l'antagoniste. </a:t>
            </a:r>
          </a:p>
          <a:p>
            <a:r>
              <a:rPr lang="fr-FR" dirty="0" smtClean="0"/>
              <a:t>Les contacts se feront en occlusion habituelle.</a:t>
            </a:r>
          </a:p>
          <a:p>
            <a:r>
              <a:rPr lang="fr-FR" dirty="0" smtClean="0"/>
              <a:t>Il est une exception, lorsqu'il s'agit de remplacer une canine ou une première prémolaire.</a:t>
            </a:r>
          </a:p>
          <a:p>
            <a:r>
              <a:rPr lang="fr-FR" dirty="0" smtClean="0"/>
              <a:t>La désocclusion ne doit jamais porter sur l'implant.</a:t>
            </a:r>
          </a:p>
          <a:p>
            <a:r>
              <a:rPr lang="fr-FR" dirty="0" smtClean="0"/>
              <a:t>Il est préférable d'utiliser la fonction groupe canine-prémolaire et molaire afin d'économiser autant que faire ce peut les forces sur l'implant.</a:t>
            </a:r>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b="1" u="sng" cap="small" dirty="0" smtClean="0"/>
              <a:t>Antagoniste Prothèse complète Haut ou bas</a:t>
            </a:r>
          </a:p>
          <a:p>
            <a:pPr lvl="1"/>
            <a:r>
              <a:rPr lang="fr-FR" dirty="0" smtClean="0"/>
              <a:t>Notre choix se porte sur l'occlusion bilatérale balancée.</a:t>
            </a:r>
          </a:p>
          <a:p>
            <a:pPr lvl="1"/>
            <a:r>
              <a:rPr lang="fr-FR" dirty="0" smtClean="0"/>
              <a:t>En effet, les prothèses adjointes complètes ne peuvent être construites de manière différente.</a:t>
            </a:r>
          </a:p>
          <a:p>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r>
              <a:rPr lang="fr-FR" dirty="0" smtClean="0"/>
              <a:t> </a:t>
            </a:r>
          </a:p>
          <a:p>
            <a:r>
              <a:rPr lang="fr-FR" dirty="0" smtClean="0"/>
              <a:t>Que choisir entre les différentes notions qui viennent d'être analysées </a:t>
            </a:r>
          </a:p>
          <a:p>
            <a:pPr lvl="1"/>
            <a:r>
              <a:rPr lang="fr-FR" dirty="0" smtClean="0"/>
              <a:t> l'occlusion bilatérale balancée </a:t>
            </a:r>
          </a:p>
          <a:p>
            <a:pPr lvl="1"/>
            <a:r>
              <a:rPr lang="fr-FR" dirty="0" smtClean="0"/>
              <a:t> unilatérale </a:t>
            </a:r>
            <a:r>
              <a:rPr lang="fr-FR" dirty="0" err="1" smtClean="0"/>
              <a:t>gnathologique</a:t>
            </a:r>
            <a:r>
              <a:rPr lang="fr-FR" dirty="0" smtClean="0"/>
              <a:t>, </a:t>
            </a:r>
          </a:p>
          <a:p>
            <a:pPr lvl="1"/>
            <a:r>
              <a:rPr lang="fr-FR" dirty="0" smtClean="0"/>
              <a:t> unilatérale P.M.S.</a:t>
            </a:r>
          </a:p>
          <a:p>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b="1" u="sng" cap="small" dirty="0" smtClean="0"/>
              <a:t>Occlusion bilatérale balancée</a:t>
            </a:r>
          </a:p>
          <a:p>
            <a:r>
              <a:rPr lang="fr-FR" dirty="0" smtClean="0"/>
              <a:t>Lorsque nous nous trouvons en présence d'une prothèse totale amovible , le choix se porte nécessairement sur l'occlusion bilatérale balancée.</a:t>
            </a:r>
          </a:p>
          <a:p>
            <a:r>
              <a:rPr lang="fr-FR" dirty="0" smtClean="0"/>
              <a:t>Dans les cas d'</a:t>
            </a:r>
            <a:r>
              <a:rPr lang="fr-FR" dirty="0" err="1" smtClean="0"/>
              <a:t>édentations</a:t>
            </a:r>
            <a:r>
              <a:rPr lang="fr-FR" dirty="0" smtClean="0"/>
              <a:t> très importantes : classe V - (</a:t>
            </a:r>
            <a:r>
              <a:rPr lang="fr-FR" dirty="0" err="1" smtClean="0"/>
              <a:t>édentation</a:t>
            </a:r>
            <a:r>
              <a:rPr lang="fr-FR" dirty="0" smtClean="0"/>
              <a:t> de grande étendue ou 2 molaires restent d'un côté) et classe VI (il reste les deux incisives), avec une prothèse amovible, il faut suivre la même orientation.</a:t>
            </a:r>
          </a:p>
          <a:p>
            <a:r>
              <a:rPr lang="fr-FR" dirty="0" smtClean="0"/>
              <a:t>Pour les reconstitutions fixées totales sur implants, M. BERT recommande ce type d'occlusion.</a:t>
            </a:r>
          </a:p>
          <a:p>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b="1" u="sng" cap="small" dirty="0" smtClean="0"/>
              <a:t>Occlusion </a:t>
            </a:r>
            <a:r>
              <a:rPr lang="fr-FR" b="1" u="sng" cap="small" dirty="0" err="1" smtClean="0"/>
              <a:t>gnathologique</a:t>
            </a:r>
            <a:endParaRPr lang="fr-FR" b="1" u="sng" cap="small" dirty="0" smtClean="0"/>
          </a:p>
          <a:p>
            <a:r>
              <a:rPr lang="fr-FR" dirty="0" smtClean="0"/>
              <a:t>Lorsque seront en présence deux groupes canins ou lorsque une canine pourra être remplacée par une prothèse fixée, nous choisirons une construction </a:t>
            </a:r>
            <a:r>
              <a:rPr lang="fr-FR" dirty="0" err="1" smtClean="0"/>
              <a:t>occluso</a:t>
            </a:r>
            <a:r>
              <a:rPr lang="fr-FR" dirty="0" smtClean="0"/>
              <a:t>-prothétique, selon les principes de l'occlusion unilatérale </a:t>
            </a:r>
            <a:r>
              <a:rPr lang="fr-FR" dirty="0" err="1" smtClean="0"/>
              <a:t>gnathologique</a:t>
            </a:r>
            <a:r>
              <a:rPr lang="fr-FR" dirty="0" smtClean="0"/>
              <a:t>.</a:t>
            </a:r>
          </a:p>
          <a:p>
            <a:r>
              <a:rPr lang="fr-FR" dirty="0" smtClean="0"/>
              <a:t> La canine joue le principal rôle. </a:t>
            </a:r>
          </a:p>
          <a:p>
            <a:r>
              <a:rPr lang="fr-FR" dirty="0" smtClean="0"/>
              <a:t>Au niveau des groupes molaires, les implants ne travaillent pas dans l'axe des forces de déglutition et sans aucun mouvement de latéralité. Les implants sont protégés lors des mouvements de latéralité.</a:t>
            </a:r>
          </a:p>
          <a:p>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cap="small" dirty="0" smtClean="0"/>
              <a:t>Occlusion P.M.S. </a:t>
            </a:r>
          </a:p>
          <a:p>
            <a:r>
              <a:rPr lang="fr-FR" dirty="0" smtClean="0"/>
              <a:t>Lorsque une canine (ou un groupe de canines) est absent nous appliquerons le concept P.M.S. Lors des mouvements travaillant, en particulier dans le cas d'un implant au niveau canin, la répartition des forces s'effectue sur un nombre plus important des dents.</a:t>
            </a:r>
          </a:p>
          <a:p>
            <a:r>
              <a:rPr lang="fr-FR" dirty="0" smtClean="0"/>
              <a:t>Dans le cas d'une </a:t>
            </a:r>
            <a:r>
              <a:rPr lang="fr-FR" dirty="0" err="1" smtClean="0"/>
              <a:t>édentation</a:t>
            </a:r>
            <a:r>
              <a:rPr lang="fr-FR" dirty="0" smtClean="0"/>
              <a:t> unitaire antérieure, il faut appliquer toujours le concept de zone neutre de DAWSON.</a:t>
            </a:r>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cap="small" dirty="0" smtClean="0"/>
              <a:t>P M S et </a:t>
            </a:r>
            <a:r>
              <a:rPr lang="fr-FR" b="1" u="sng" cap="small" dirty="0" err="1" smtClean="0"/>
              <a:t>gnathologique</a:t>
            </a:r>
            <a:endParaRPr lang="fr-FR" b="1" u="sng" cap="small" dirty="0" smtClean="0"/>
          </a:p>
          <a:p>
            <a:r>
              <a:rPr lang="fr-FR" dirty="0" smtClean="0"/>
              <a:t>C'est un cas particulier. La construction est d'un côté en P M S, et de l'autre </a:t>
            </a:r>
            <a:r>
              <a:rPr lang="fr-FR" dirty="0" err="1" smtClean="0"/>
              <a:t>gnathologique</a:t>
            </a:r>
            <a:r>
              <a:rPr lang="fr-FR" dirty="0" smtClean="0"/>
              <a:t>. </a:t>
            </a:r>
          </a:p>
          <a:p>
            <a:r>
              <a:rPr lang="fr-FR" dirty="0" smtClean="0"/>
              <a:t>Ce type de construction ne pose aucun problème , les côtés droits et gauches étant indépendants.</a:t>
            </a:r>
          </a:p>
          <a:p>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r>
              <a:rPr lang="fr-FR" sz="4000" dirty="0" smtClean="0"/>
              <a:t>  CONCLUSIONS</a:t>
            </a:r>
            <a:endParaRPr lang="fr-FR"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3200</TotalTime>
  <Words>2574</Words>
  <Application>Microsoft Office PowerPoint</Application>
  <PresentationFormat>Affichage à l'écran (4:3)</PresentationFormat>
  <Paragraphs>587</Paragraphs>
  <Slides>99</Slides>
  <Notes>92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99</vt:i4>
      </vt:variant>
    </vt:vector>
  </HeadingPairs>
  <TitlesOfParts>
    <vt:vector size="103" baseType="lpstr">
      <vt:lpstr>Calibri</vt:lpstr>
      <vt:lpstr>Constantia</vt:lpstr>
      <vt:lpstr>Wingdings 2</vt:lpstr>
      <vt:lpstr>Débit</vt:lpstr>
      <vt:lpstr>3  L’occlusion</vt:lpstr>
      <vt:lpstr>Présentation PowerPoint</vt:lpstr>
      <vt:lpstr>Muscles masticateurs et mouvements de l’ATM</vt:lpstr>
      <vt:lpstr>Muscles de l’appareil manducateur</vt:lpstr>
      <vt:lpstr>Présentation PowerPoint</vt:lpstr>
      <vt:lpstr>Présentation PowerPoint</vt:lpstr>
      <vt:lpstr>Présentation PowerPoint</vt:lpstr>
      <vt:lpstr>Myologie</vt:lpstr>
      <vt:lpstr>Notions de myologie</vt:lpstr>
      <vt:lpstr>Loi de l’inhibition réciproque:</vt:lpstr>
      <vt:lpstr>Loi du tout ou rien</vt:lpstr>
      <vt:lpstr>Unités motrices</vt:lpstr>
      <vt:lpstr>Travaux de Gaspard</vt:lpstr>
      <vt:lpstr>Déterminants de l’occlusion</vt:lpstr>
      <vt:lpstr>Présentation PowerPoint</vt:lpstr>
      <vt:lpstr>Présentation PowerPoint</vt:lpstr>
      <vt:lpstr>Présentation PowerPoint</vt:lpstr>
      <vt:lpstr>A:  le système musculaire </vt:lpstr>
      <vt:lpstr>Présentation PowerPoint</vt:lpstr>
      <vt:lpstr>Présentation PowerPoint</vt:lpstr>
      <vt:lpstr>Présentation PowerPoint</vt:lpstr>
      <vt:lpstr>Présentation PowerPoint</vt:lpstr>
      <vt:lpstr>Présentation PowerPoint</vt:lpstr>
      <vt:lpstr>Etude dynamique</vt:lpstr>
      <vt:lpstr>  H</vt:lpstr>
      <vt:lpstr>Présentation PowerPoint</vt:lpstr>
      <vt:lpstr>B: le système neurologique</vt:lpstr>
      <vt:lpstr>Présentation PowerPoint</vt:lpstr>
      <vt:lpstr>Présentation PowerPoint</vt:lpstr>
      <vt:lpstr>Les organes proprioceptifs</vt:lpstr>
      <vt:lpstr>Le système moteur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reflexe monosynaptique trigéminal</vt:lpstr>
      <vt:lpstr>Présentation PowerPoint</vt:lpstr>
      <vt:lpstr>Présentation PowerPoint</vt:lpstr>
      <vt:lpstr>Présentation PowerPoint</vt:lpstr>
      <vt:lpstr>La mandibule s’abaisse, les fuseaux musculaires se distendent</vt:lpstr>
      <vt:lpstr>Cela crée une stimulation et la naissance d’un influx qui emprunte les voies motrices dans un sens inverse  Cet influx  avant d’atteindre le noyau mésencéphalique du trijumeau suit une collatérale pour atteindre le motoneurone Alpha </vt:lpstr>
      <vt:lpstr>Le motoneurone, stimulé par l’influx sensitif répond par un influx moteur qui par les voies motrices, atteint les myomes qui se contractent </vt:lpstr>
      <vt:lpstr>La mandibule remonte </vt:lpstr>
      <vt:lpstr>Présentation PowerPoint</vt:lpstr>
      <vt:lpstr>Le muscle se contracte, il y a tension des tendons qui contiennent les organes golgiens à leur tour stimulés </vt:lpstr>
      <vt:lpstr>L’influx  propriocepteur des Golgi emprunte les voies de la sensibilité générale pour atteindre le ganglion de GASSER Il sera transmis à un neurone connecteur reliant le noyau sensitif au  noyau moteur Alpha</vt:lpstr>
      <vt:lpstr>Il y aura inhibition du neuromoteur Alpha</vt:lpstr>
      <vt:lpstr>Présentation PowerPoint</vt:lpstr>
      <vt:lpstr>Présentation PowerPoint</vt:lpstr>
      <vt:lpstr>Présentation PowerPoint</vt:lpstr>
      <vt:lpstr>Les 4 déterminants du mouvement mandibulaire</vt:lpstr>
      <vt:lpstr>Présentation PowerPoint</vt:lpstr>
      <vt:lpstr>3.1.1.1Glossaire</vt:lpstr>
      <vt:lpstr>Présentation PowerPoint</vt:lpstr>
      <vt:lpstr>3.1.2 Mouvements</vt:lpstr>
      <vt:lpstr>Présentation PowerPoint</vt:lpstr>
      <vt:lpstr>Présentation PowerPoint</vt:lpstr>
      <vt:lpstr>Présentation PowerPoint</vt:lpstr>
      <vt:lpstr>Présentation PowerPoint</vt:lpstr>
      <vt:lpstr> Propulsion</vt:lpstr>
      <vt:lpstr>Présentation PowerPoint</vt:lpstr>
      <vt:lpstr>Mouvement extrême saggital</vt:lpstr>
      <vt:lpstr>Mouvement extrême latéralité</vt:lpstr>
      <vt:lpstr>Présentation PowerPoint</vt:lpstr>
      <vt:lpstr>Terminologie des angles</vt:lpstr>
      <vt:lpstr>Présentation PowerPoint</vt:lpstr>
      <vt:lpstr>Présentation PowerPoint</vt:lpstr>
      <vt:lpstr>Terminologie Gnathologique </vt:lpstr>
      <vt:lpstr>Présentation PowerPoint</vt:lpstr>
      <vt:lpstr>Cuspides et versants </vt:lpstr>
      <vt:lpstr>Concepts d’occlusion</vt:lpstr>
      <vt:lpstr>Présentation PowerPoint</vt:lpstr>
      <vt:lpstr>Présentation PowerPoint</vt:lpstr>
      <vt:lpstr>Présentation PowerPoint</vt:lpstr>
      <vt:lpstr>Présentation PowerPoint</vt:lpstr>
      <vt:lpstr>Présentation PowerPoint</vt:lpstr>
      <vt:lpstr>Choix du concept d’occlusion en fonction de l’édentement</vt:lpstr>
      <vt:lpstr>Présentation PowerPoint</vt:lpstr>
      <vt:lpstr>Classe I deux canines présentes</vt:lpstr>
      <vt:lpstr>Classe I  une canine présente</vt:lpstr>
      <vt:lpstr>Classe I    absence de canine</vt:lpstr>
      <vt:lpstr>Présentation PowerPoint</vt:lpstr>
      <vt:lpstr>Présentation PowerPoint</vt:lpstr>
      <vt:lpstr>Classe III</vt:lpstr>
      <vt:lpstr>Présentation PowerPoint</vt:lpstr>
      <vt:lpstr>Classe IV</vt:lpstr>
      <vt:lpstr>Présentation PowerPoint</vt:lpstr>
      <vt:lpstr>Présentation PowerPoint</vt:lpstr>
      <vt:lpstr>Classe VI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gauthier robert</dc:creator>
  <cp:lastModifiedBy>Robert GAUTHIER</cp:lastModifiedBy>
  <cp:revision>63</cp:revision>
  <dcterms:created xsi:type="dcterms:W3CDTF">2009-01-31T17:04:18Z</dcterms:created>
  <dcterms:modified xsi:type="dcterms:W3CDTF">2015-04-23T20:16:56Z</dcterms:modified>
</cp:coreProperties>
</file>